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301" r:id="rId2"/>
    <p:sldId id="317" r:id="rId3"/>
    <p:sldId id="318" r:id="rId4"/>
    <p:sldId id="319" r:id="rId5"/>
    <p:sldId id="320" r:id="rId6"/>
    <p:sldId id="321" r:id="rId7"/>
    <p:sldId id="322" r:id="rId8"/>
    <p:sldId id="304" r:id="rId9"/>
    <p:sldId id="332" r:id="rId10"/>
    <p:sldId id="324" r:id="rId11"/>
    <p:sldId id="333" r:id="rId12"/>
    <p:sldId id="313" r:id="rId13"/>
    <p:sldId id="325" r:id="rId14"/>
    <p:sldId id="326" r:id="rId15"/>
    <p:sldId id="312" r:id="rId16"/>
    <p:sldId id="328" r:id="rId17"/>
    <p:sldId id="327" r:id="rId18"/>
    <p:sldId id="329" r:id="rId19"/>
    <p:sldId id="330" r:id="rId20"/>
    <p:sldId id="334" r:id="rId21"/>
    <p:sldId id="331" r:id="rId22"/>
    <p:sldId id="315" r:id="rId23"/>
    <p:sldId id="335" r:id="rId24"/>
    <p:sldId id="316" r:id="rId25"/>
    <p:sldId id="336" r:id="rId26"/>
    <p:sldId id="337" r:id="rId27"/>
    <p:sldId id="338" r:id="rId28"/>
    <p:sldId id="339" r:id="rId29"/>
    <p:sldId id="340" r:id="rId30"/>
    <p:sldId id="341" r:id="rId31"/>
    <p:sldId id="350" r:id="rId32"/>
    <p:sldId id="305" r:id="rId33"/>
    <p:sldId id="348" r:id="rId34"/>
    <p:sldId id="256" r:id="rId35"/>
    <p:sldId id="257" r:id="rId36"/>
    <p:sldId id="258" r:id="rId37"/>
    <p:sldId id="294" r:id="rId38"/>
    <p:sldId id="295" r:id="rId39"/>
    <p:sldId id="261" r:id="rId40"/>
    <p:sldId id="297" r:id="rId41"/>
    <p:sldId id="272" r:id="rId42"/>
    <p:sldId id="263" r:id="rId43"/>
    <p:sldId id="276" r:id="rId44"/>
    <p:sldId id="277" r:id="rId45"/>
    <p:sldId id="278" r:id="rId46"/>
    <p:sldId id="281" r:id="rId47"/>
    <p:sldId id="282" r:id="rId48"/>
    <p:sldId id="283" r:id="rId49"/>
    <p:sldId id="342" r:id="rId50"/>
    <p:sldId id="351" r:id="rId51"/>
    <p:sldId id="353" r:id="rId52"/>
    <p:sldId id="344" r:id="rId53"/>
    <p:sldId id="345" r:id="rId54"/>
    <p:sldId id="279" r:id="rId55"/>
    <p:sldId id="352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76" autoAdjust="0"/>
    <p:restoredTop sz="95256" autoAdjust="0"/>
  </p:normalViewPr>
  <p:slideViewPr>
    <p:cSldViewPr snapToGrid="0">
      <p:cViewPr varScale="1">
        <p:scale>
          <a:sx n="83" d="100"/>
          <a:sy n="83" d="100"/>
        </p:scale>
        <p:origin x="13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F7F7F-700D-49EE-8D62-69CD9E017FF6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AB57E-1F87-493F-9DB7-102EEBD86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can be of any dimensions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4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is 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Importance of this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6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What is pose estimation</a:t>
            </a:r>
          </a:p>
          <a:p>
            <a:r>
              <a:rPr lang="en-US" dirty="0"/>
              <a:t>2. Why is this paper important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Top-down, bottom-up, top-down, bottom-up …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4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Loss function: MSE between predicted heatmap and </a:t>
            </a:r>
            <a:r>
              <a:rPr lang="en-US" dirty="0" err="1"/>
              <a:t>groud</a:t>
            </a:r>
            <a:r>
              <a:rPr lang="en-US" dirty="0"/>
              <a:t>-truth heatmap (2D gaussian with standard deviation of 1 </a:t>
            </a:r>
            <a:r>
              <a:rPr lang="en-US" dirty="0" err="1"/>
              <a:t>px</a:t>
            </a:r>
            <a:r>
              <a:rPr lang="en-US" dirty="0"/>
              <a:t> centered on the joint location)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4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is 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Importance of this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0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is 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Importance of this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1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is 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Importance of this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3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8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1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7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7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3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5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65CE2-3FE4-46F2-8B7E-F3A5A34761B0}" type="datetimeFigureOut">
              <a:rPr lang="en-US" smtClean="0"/>
              <a:t>8/17/2017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3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DA326-B5A4-4DA0-B2CA-02E30EC3C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Hourglass Networks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1866CB-E418-4547-BE6C-61F99ECF4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Chen Zhao</a:t>
            </a:r>
          </a:p>
          <a:p>
            <a:r>
              <a:rPr lang="en-US" sz="1800" dirty="0"/>
              <a:t>2017.8.17</a:t>
            </a:r>
          </a:p>
        </p:txBody>
      </p:sp>
    </p:spTree>
    <p:extLst>
      <p:ext uri="{BB962C8B-B14F-4D97-AF65-F5344CB8AC3E}">
        <p14:creationId xmlns:p14="http://schemas.microsoft.com/office/powerpoint/2010/main" val="24821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7F65B-6D43-4432-A2A5-D641715F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convolution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9E4EF-6C54-47FC-A639-ADAB72A8A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Transforming fully connected layers to convolutional layers</a:t>
            </a:r>
          </a:p>
          <a:p>
            <a:r>
              <a:rPr lang="en-US" dirty="0"/>
              <a:t>Input can be of arbitrary size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58B04A-E7DB-439F-898A-865E2052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3303045"/>
            <a:ext cx="4987638" cy="28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C948-1E67-4F0F-A4DE-29DFC27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354AA-04E3-44C4-A932-44B73AC5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Fully convolution: no fully connected layers </a:t>
            </a:r>
          </a:p>
          <a:p>
            <a:r>
              <a:rPr lang="en-US" dirty="0"/>
              <a:t>Symmetric architecture: convolution + upsampling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Skip layers: preserve spatial information at each scale</a:t>
            </a:r>
          </a:p>
          <a:p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3CD21F-C972-42C0-BD70-73A8B219C672}"/>
              </a:ext>
            </a:extLst>
          </p:cNvPr>
          <p:cNvGrpSpPr/>
          <p:nvPr/>
        </p:nvGrpSpPr>
        <p:grpSpPr>
          <a:xfrm>
            <a:off x="834692" y="4001294"/>
            <a:ext cx="7414166" cy="1650921"/>
            <a:chOff x="834692" y="4001294"/>
            <a:chExt cx="7414166" cy="16509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D45E94-CC0E-46C8-B327-FD7823E05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362870-C99E-4CA1-B12F-5AB35C386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77166F6-95D5-45DF-8E2E-47ECDB154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7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5415A-6D28-4218-B9CD-3FF02B48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71F75-6223-4EA2-8D58-A919B92A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keep spatial size</a:t>
            </a:r>
          </a:p>
          <a:p>
            <a:pPr lvl="1"/>
            <a:r>
              <a:rPr lang="en-US" dirty="0"/>
              <a:t>The `a </a:t>
            </a:r>
            <a:r>
              <a:rPr lang="en-US" dirty="0" err="1"/>
              <a:t>trous</a:t>
            </a:r>
            <a:r>
              <a:rPr lang="en-US" dirty="0"/>
              <a:t> algorithm</a:t>
            </a:r>
          </a:p>
          <a:p>
            <a:pPr lvl="2"/>
            <a:r>
              <a:rPr lang="en-US" dirty="0"/>
              <a:t>No pooling</a:t>
            </a:r>
          </a:p>
          <a:p>
            <a:pPr lvl="2"/>
            <a:r>
              <a:rPr lang="en-US" dirty="0"/>
              <a:t>Enlarge filters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2597E4-CB45-43EB-A435-1E476F092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"/>
          <a:stretch/>
        </p:blipFill>
        <p:spPr>
          <a:xfrm>
            <a:off x="794906" y="3957149"/>
            <a:ext cx="7213023" cy="220235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0B4183C-0D2D-416D-9F80-1914BD81382E}"/>
              </a:ext>
            </a:extLst>
          </p:cNvPr>
          <p:cNvGrpSpPr/>
          <p:nvPr/>
        </p:nvGrpSpPr>
        <p:grpSpPr>
          <a:xfrm>
            <a:off x="2467780" y="4072571"/>
            <a:ext cx="2881753" cy="411480"/>
            <a:chOff x="2467780" y="4072571"/>
            <a:chExt cx="2881753" cy="411480"/>
          </a:xfrm>
        </p:grpSpPr>
        <p:sp>
          <p:nvSpPr>
            <p:cNvPr id="9" name="流程图: 数据 8">
              <a:extLst>
                <a:ext uri="{FF2B5EF4-FFF2-40B4-BE49-F238E27FC236}">
                  <a16:creationId xmlns:a16="http://schemas.microsoft.com/office/drawing/2014/main" id="{7C98D888-F076-4DE8-AB33-7F7C1D5ECB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67780" y="4346891"/>
              <a:ext cx="222870" cy="137160"/>
            </a:xfrm>
            <a:prstGeom prst="flowChartInputOutpu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isometricRightUp">
                <a:rot lat="1020000" lon="17280000" rev="300000"/>
              </a:camera>
              <a:lightRig rig="threePt" dir="t"/>
            </a:scene3d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流程图: 数据 9">
              <a:extLst>
                <a:ext uri="{FF2B5EF4-FFF2-40B4-BE49-F238E27FC236}">
                  <a16:creationId xmlns:a16="http://schemas.microsoft.com/office/drawing/2014/main" id="{3AEFCB16-3741-4586-93DA-AFF35C83A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482" y="4255451"/>
              <a:ext cx="371449" cy="228600"/>
            </a:xfrm>
            <a:prstGeom prst="flowChartInputOutpu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isometricRightUp">
                <a:rot lat="1020000" lon="17280000" rev="300000"/>
              </a:camera>
              <a:lightRig rig="threePt" dir="t"/>
            </a:scene3d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流程图: 数据 10">
              <a:extLst>
                <a:ext uri="{FF2B5EF4-FFF2-40B4-BE49-F238E27FC236}">
                  <a16:creationId xmlns:a16="http://schemas.microsoft.com/office/drawing/2014/main" id="{ADF0CCF2-6457-4C27-8584-20935AEFC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5074" y="4164011"/>
              <a:ext cx="520029" cy="320040"/>
            </a:xfrm>
            <a:prstGeom prst="flowChartInputOutpu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isometricRightUp">
                <a:rot lat="1020000" lon="17280000" rev="300000"/>
              </a:camera>
              <a:lightRig rig="threePt" dir="t"/>
            </a:scene3d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流程图: 数据 11">
              <a:extLst>
                <a:ext uri="{FF2B5EF4-FFF2-40B4-BE49-F238E27FC236}">
                  <a16:creationId xmlns:a16="http://schemas.microsoft.com/office/drawing/2014/main" id="{46D0252C-5B01-4C32-A595-3D35735D07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0924" y="4072571"/>
              <a:ext cx="668609" cy="411480"/>
            </a:xfrm>
            <a:prstGeom prst="flowChartInputOutpu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isometricRightUp">
                <a:rot lat="1020000" lon="17280000" rev="300000"/>
              </a:camera>
              <a:lightRig rig="threePt" dir="t"/>
            </a:scene3d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9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5415A-6D28-4218-B9CD-3FF02B48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71F75-6223-4EA2-8D58-A919B92A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How to keep spatial size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`a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trous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algorithm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 pooling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Enlarge filters</a:t>
            </a:r>
          </a:p>
          <a:p>
            <a:pPr lvl="1"/>
            <a:r>
              <a:rPr lang="en-US" dirty="0"/>
              <a:t>Shift and stitch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8393B1-E8A4-4D5E-8D67-97E9F2B591EF}"/>
              </a:ext>
            </a:extLst>
          </p:cNvPr>
          <p:cNvGrpSpPr/>
          <p:nvPr/>
        </p:nvGrpSpPr>
        <p:grpSpPr>
          <a:xfrm>
            <a:off x="3595991" y="3836234"/>
            <a:ext cx="1454643" cy="2646140"/>
            <a:chOff x="3595991" y="3836234"/>
            <a:chExt cx="1454643" cy="26461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96898C3-BAA2-451C-BCFC-A4EB427C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991" y="3836234"/>
              <a:ext cx="1454643" cy="58219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4186CC9-9D02-4DCA-B3B7-3F264E95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991" y="4524215"/>
              <a:ext cx="1454643" cy="58219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2D09B77-D131-4BF6-81AD-393B7C0E3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991" y="5212196"/>
              <a:ext cx="1454643" cy="58219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2136BB8-28AB-4976-97AE-FF11EF84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991" y="5900177"/>
              <a:ext cx="1454643" cy="582197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35E842-5C3B-4364-9B51-D37C51B888B7}"/>
              </a:ext>
            </a:extLst>
          </p:cNvPr>
          <p:cNvGrpSpPr/>
          <p:nvPr/>
        </p:nvGrpSpPr>
        <p:grpSpPr>
          <a:xfrm>
            <a:off x="5400764" y="3945684"/>
            <a:ext cx="494014" cy="2438539"/>
            <a:chOff x="5400764" y="3945684"/>
            <a:chExt cx="494014" cy="2438539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87849B3-EA77-4E15-BADE-C2371FFDD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5400764" y="3945684"/>
              <a:ext cx="494014" cy="36576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BFD9D93-91CD-490C-86EF-BBC51C68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5400764" y="6018463"/>
              <a:ext cx="494014" cy="36576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18E9E2F-90BC-4F7E-8841-0E5BC6001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5400764" y="4636610"/>
              <a:ext cx="494014" cy="36576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E8D16C4A-62BB-47F6-AD77-2FA9E1B6E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5400764" y="5327536"/>
              <a:ext cx="494014" cy="36576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4F6216B-CA94-4FF0-A321-CE4A9E7A06D7}"/>
              </a:ext>
            </a:extLst>
          </p:cNvPr>
          <p:cNvGrpSpPr/>
          <p:nvPr/>
        </p:nvGrpSpPr>
        <p:grpSpPr>
          <a:xfrm>
            <a:off x="330289" y="3826996"/>
            <a:ext cx="2740724" cy="2694387"/>
            <a:chOff x="330289" y="3826996"/>
            <a:chExt cx="2740724" cy="2694387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4CAFC71-DF2A-4E75-B9DD-A3683BD70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330289" y="4723662"/>
              <a:ext cx="945297" cy="64008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D837291-F1BF-4601-A267-6C38F895F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125716" y="3826996"/>
              <a:ext cx="945297" cy="64008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75AA4A2-158B-493F-8B57-B1BDA0AFE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125716" y="4511765"/>
              <a:ext cx="945297" cy="64008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9917432-4F08-4A78-B29D-A5F681C6D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125716" y="5196534"/>
              <a:ext cx="945297" cy="64008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1FB43F6-E74C-4911-8DD4-97912DBBC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125716" y="5881303"/>
              <a:ext cx="945297" cy="640080"/>
            </a:xfrm>
            <a:prstGeom prst="rect">
              <a:avLst/>
            </a:prstGeom>
          </p:spPr>
        </p:pic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821408B-7B49-4F9E-8C58-5E0E082B3020}"/>
                </a:ext>
              </a:extLst>
            </p:cNvPr>
            <p:cNvCxnSpPr>
              <a:stCxn id="25" idx="3"/>
              <a:endCxn id="27" idx="1"/>
            </p:cNvCxnSpPr>
            <p:nvPr/>
          </p:nvCxnSpPr>
          <p:spPr>
            <a:xfrm flipV="1">
              <a:off x="1275584" y="4147036"/>
              <a:ext cx="850130" cy="896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858B5F2-165E-4EA7-9D5D-6B125FCFE900}"/>
                </a:ext>
              </a:extLst>
            </p:cNvPr>
            <p:cNvCxnSpPr>
              <a:stCxn id="25" idx="3"/>
              <a:endCxn id="28" idx="1"/>
            </p:cNvCxnSpPr>
            <p:nvPr/>
          </p:nvCxnSpPr>
          <p:spPr>
            <a:xfrm flipV="1">
              <a:off x="1275584" y="4831807"/>
              <a:ext cx="850130" cy="2118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F45F5E8-4C6E-49BF-AE49-2B747440C860}"/>
                </a:ext>
              </a:extLst>
            </p:cNvPr>
            <p:cNvCxnSpPr>
              <a:stCxn id="25" idx="3"/>
              <a:endCxn id="29" idx="1"/>
            </p:cNvCxnSpPr>
            <p:nvPr/>
          </p:nvCxnSpPr>
          <p:spPr>
            <a:xfrm>
              <a:off x="1275584" y="5043702"/>
              <a:ext cx="850130" cy="4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C1166054-8E59-4238-96B2-86C7989B5581}"/>
                </a:ext>
              </a:extLst>
            </p:cNvPr>
            <p:cNvCxnSpPr>
              <a:stCxn id="25" idx="3"/>
              <a:endCxn id="30" idx="1"/>
            </p:cNvCxnSpPr>
            <p:nvPr/>
          </p:nvCxnSpPr>
          <p:spPr>
            <a:xfrm>
              <a:off x="1275584" y="5043704"/>
              <a:ext cx="850130" cy="1157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4FD7A74-F4A5-4F90-AF66-098E9D508BE7}"/>
                </a:ext>
              </a:extLst>
            </p:cNvPr>
            <p:cNvSpPr txBox="1"/>
            <p:nvPr/>
          </p:nvSpPr>
          <p:spPr>
            <a:xfrm>
              <a:off x="1199436" y="4194310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</a:t>
              </a:r>
              <a:r>
                <a:rPr lang="en-US" altLang="zh-CN" dirty="0">
                  <a:solidFill>
                    <a:schemeClr val="accent1"/>
                  </a:solidFill>
                </a:rPr>
                <a:t>hift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2EE77D-EF8A-40A4-8A78-C63F9ACD3095}"/>
              </a:ext>
            </a:extLst>
          </p:cNvPr>
          <p:cNvGrpSpPr/>
          <p:nvPr/>
        </p:nvGrpSpPr>
        <p:grpSpPr>
          <a:xfrm>
            <a:off x="5894780" y="4128564"/>
            <a:ext cx="1899991" cy="2072781"/>
            <a:chOff x="5894780" y="4128564"/>
            <a:chExt cx="1899991" cy="2072781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67423031-108F-44AB-A437-702FC05C1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6868493" y="4677942"/>
              <a:ext cx="926278" cy="685800"/>
            </a:xfrm>
            <a:prstGeom prst="rect">
              <a:avLst/>
            </a:prstGeom>
          </p:spPr>
        </p:pic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8C40129E-24BA-4235-AB56-917E8958786E}"/>
                </a:ext>
              </a:extLst>
            </p:cNvPr>
            <p:cNvCxnSpPr>
              <a:stCxn id="26" idx="3"/>
              <a:endCxn id="34" idx="1"/>
            </p:cNvCxnSpPr>
            <p:nvPr/>
          </p:nvCxnSpPr>
          <p:spPr>
            <a:xfrm>
              <a:off x="5894780" y="4128564"/>
              <a:ext cx="973715" cy="892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C09618D4-8873-4B15-AD24-23DBCE6B3B1D}"/>
                </a:ext>
              </a:extLst>
            </p:cNvPr>
            <p:cNvCxnSpPr>
              <a:stCxn id="32" idx="3"/>
              <a:endCxn id="34" idx="1"/>
            </p:cNvCxnSpPr>
            <p:nvPr/>
          </p:nvCxnSpPr>
          <p:spPr>
            <a:xfrm>
              <a:off x="5894780" y="4819490"/>
              <a:ext cx="973715" cy="201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0C0932A2-DCD7-4ECD-858C-E75DF5EC5018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 flipV="1">
              <a:off x="5894780" y="5020842"/>
              <a:ext cx="973715" cy="4895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6EFD2A4A-22AC-4583-B00B-445C93CB1F44}"/>
                </a:ext>
              </a:extLst>
            </p:cNvPr>
            <p:cNvCxnSpPr>
              <a:stCxn id="31" idx="3"/>
              <a:endCxn id="34" idx="1"/>
            </p:cNvCxnSpPr>
            <p:nvPr/>
          </p:nvCxnSpPr>
          <p:spPr>
            <a:xfrm flipV="1">
              <a:off x="5894780" y="5020844"/>
              <a:ext cx="973715" cy="1180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A4D8AA5-A204-4DE4-A7B8-9F77DD0ACA0D}"/>
                </a:ext>
              </a:extLst>
            </p:cNvPr>
            <p:cNvSpPr txBox="1"/>
            <p:nvPr/>
          </p:nvSpPr>
          <p:spPr>
            <a:xfrm>
              <a:off x="6249689" y="4194310"/>
              <a:ext cx="769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Stitch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0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5415A-6D28-4218-B9CD-3FF02B48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71F75-6223-4EA2-8D58-A919B92A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How to keep spatial size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`a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trous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algorithm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 pooling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Enlarge filters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Shift and stitch</a:t>
            </a:r>
          </a:p>
          <a:p>
            <a:pPr lvl="1"/>
            <a:r>
              <a:rPr lang="en-US" dirty="0"/>
              <a:t>In-network upsampling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80329F4-ADC6-41F7-97DA-0FD2642434B4}"/>
              </a:ext>
            </a:extLst>
          </p:cNvPr>
          <p:cNvGrpSpPr/>
          <p:nvPr/>
        </p:nvGrpSpPr>
        <p:grpSpPr>
          <a:xfrm>
            <a:off x="3560484" y="4895266"/>
            <a:ext cx="2301836" cy="1662543"/>
            <a:chOff x="3276004" y="4895266"/>
            <a:chExt cx="2301836" cy="1662543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186E53C9-9BEC-4422-95F2-27E04F6C2E72}"/>
                </a:ext>
              </a:extLst>
            </p:cNvPr>
            <p:cNvSpPr/>
            <p:nvPr/>
          </p:nvSpPr>
          <p:spPr>
            <a:xfrm rot="10800000">
              <a:off x="4322614" y="4895266"/>
              <a:ext cx="1255226" cy="1662541"/>
            </a:xfrm>
            <a:prstGeom prst="arc">
              <a:avLst>
                <a:gd name="adj1" fmla="val 12489144"/>
                <a:gd name="adj2" fmla="val 20217637"/>
              </a:avLst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968F64A-E68E-434B-B759-E30CBEA3DBC8}"/>
                </a:ext>
              </a:extLst>
            </p:cNvPr>
            <p:cNvSpPr txBox="1"/>
            <p:nvPr/>
          </p:nvSpPr>
          <p:spPr>
            <a:xfrm>
              <a:off x="3276004" y="6188477"/>
              <a:ext cx="1295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Upsampling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91C58B-9942-47C7-BA23-C9EAACE693A8}"/>
              </a:ext>
            </a:extLst>
          </p:cNvPr>
          <p:cNvGrpSpPr/>
          <p:nvPr/>
        </p:nvGrpSpPr>
        <p:grpSpPr>
          <a:xfrm>
            <a:off x="743252" y="4265454"/>
            <a:ext cx="7414166" cy="1650921"/>
            <a:chOff x="834692" y="4001294"/>
            <a:chExt cx="7414166" cy="16509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723FDA7-1C7C-4998-A1B2-2B9A31A32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E79B8BE-9268-4E45-9BF9-1A9069F63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D2DC34B-D64B-4424-B735-F824ED7B2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594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A4A01-4B62-49FD-87CD-27FB726C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E2165-CB0B-4052-B1BD-04DFAC915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 interpolation </a:t>
            </a:r>
          </a:p>
          <a:p>
            <a:pPr lvl="1"/>
            <a:r>
              <a:rPr lang="en-US" dirty="0"/>
              <a:t>Nearest neighbor, bilinear, “bed of nails”, max unpooling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8E5A37-FE5B-4DC9-AB53-A86F2FAA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76" y="3570707"/>
            <a:ext cx="3139296" cy="17309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37142F-0AA8-45AF-8D10-33C8BEE6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83" y="3515293"/>
            <a:ext cx="3065528" cy="17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AEF6E-B38C-4735-8B36-21F5D1E4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4A4899-107B-44C9-B9B5-B5B2A30A8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 interpolation </a:t>
            </a:r>
          </a:p>
          <a:p>
            <a:pPr lvl="1"/>
            <a:r>
              <a:rPr lang="en-US" dirty="0"/>
              <a:t>Nearest neighbor, bilinear, “bed of nails”, max unpooling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87D902-911D-4FA0-9350-78DA0E1B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268557"/>
            <a:ext cx="7952506" cy="23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6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A4A01-4B62-49FD-87CD-27FB726C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E2165-CB0B-4052-B1BD-04DFAC915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Explicit interpolation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Nearest neighbor, bilinear, “bed of nails”, max unpooling</a:t>
            </a:r>
          </a:p>
          <a:p>
            <a:r>
              <a:rPr lang="en-US" dirty="0"/>
              <a:t>Learn by the network: deconvolution</a:t>
            </a:r>
          </a:p>
          <a:p>
            <a:pPr lvl="1"/>
            <a:r>
              <a:rPr lang="en-US" dirty="0"/>
              <a:t>Aliases: learnable upsampling, backwards strided convolution,  fractional strided convolution, transpose convolution, upconvolution</a:t>
            </a:r>
          </a:p>
        </p:txBody>
      </p:sp>
    </p:spTree>
    <p:extLst>
      <p:ext uri="{BB962C8B-B14F-4D97-AF65-F5344CB8AC3E}">
        <p14:creationId xmlns:p14="http://schemas.microsoft.com/office/powerpoint/2010/main" val="210709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A4A01-4B62-49FD-87CD-27FB726C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E2165-CB0B-4052-B1BD-04DFAC91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Explicit interpolation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Nearest neighbor, bilinear, “bed of nails”, max unpooling</a:t>
            </a:r>
          </a:p>
          <a:p>
            <a:r>
              <a:rPr lang="en-US" dirty="0"/>
              <a:t>Learn by the network: deconvolution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938C4F9-1F61-4913-9966-9ADF8C82EC5D}"/>
              </a:ext>
            </a:extLst>
          </p:cNvPr>
          <p:cNvGrpSpPr/>
          <p:nvPr/>
        </p:nvGrpSpPr>
        <p:grpSpPr>
          <a:xfrm>
            <a:off x="628652" y="3778214"/>
            <a:ext cx="3650849" cy="2033214"/>
            <a:chOff x="387926" y="3881387"/>
            <a:chExt cx="4290405" cy="23658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04582B9-FBBA-45DB-9A48-1E0C4D97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7926" y="4258187"/>
              <a:ext cx="4290405" cy="198905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846F5A5-C53B-46E7-9726-8E02C587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317" y="3881387"/>
              <a:ext cx="2678883" cy="18832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DAF2F8D-9D56-4324-96B1-E432A3EAD9A4}"/>
              </a:ext>
            </a:extLst>
          </p:cNvPr>
          <p:cNvGrpSpPr/>
          <p:nvPr/>
        </p:nvGrpSpPr>
        <p:grpSpPr>
          <a:xfrm>
            <a:off x="4873297" y="4090783"/>
            <a:ext cx="731525" cy="1698410"/>
            <a:chOff x="4873297" y="4090783"/>
            <a:chExt cx="731525" cy="169841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A832248-1CDF-4D9A-9C23-305D9A08F4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3297" y="4090783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7725E3-DABE-42A8-AF97-DE81936FE8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3302" y="5057673"/>
              <a:ext cx="731520" cy="73152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6FC36C-070A-481B-BFAF-DF7823F32482}"/>
              </a:ext>
            </a:extLst>
          </p:cNvPr>
          <p:cNvGrpSpPr/>
          <p:nvPr/>
        </p:nvGrpSpPr>
        <p:grpSpPr>
          <a:xfrm>
            <a:off x="6100709" y="4086162"/>
            <a:ext cx="731520" cy="1706788"/>
            <a:chOff x="6100709" y="4086162"/>
            <a:chExt cx="731520" cy="170678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82C704C-B388-4565-8E1B-DC5B8C284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709" y="4086162"/>
              <a:ext cx="731520" cy="73152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98E9FC9-82B2-4C6C-8E98-DE104441A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709" y="5061430"/>
              <a:ext cx="731520" cy="73152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0A99272-47DC-440E-BBF6-1FEFA399D2D7}"/>
              </a:ext>
            </a:extLst>
          </p:cNvPr>
          <p:cNvGrpSpPr/>
          <p:nvPr/>
        </p:nvGrpSpPr>
        <p:grpSpPr>
          <a:xfrm>
            <a:off x="5787775" y="4342179"/>
            <a:ext cx="2183207" cy="1194227"/>
            <a:chOff x="5787775" y="4342179"/>
            <a:chExt cx="2183207" cy="11942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ECCE3BC-FFA1-4783-8996-6BF158379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5036" y="4342179"/>
              <a:ext cx="225946" cy="225946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83035A7-FC10-46E2-8DA4-6F47F23A947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451922"/>
              <a:ext cx="609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C07325A-0246-4321-8BDC-803DDC80F0C4}"/>
                </a:ext>
              </a:extLst>
            </p:cNvPr>
            <p:cNvSpPr/>
            <p:nvPr/>
          </p:nvSpPr>
          <p:spPr>
            <a:xfrm>
              <a:off x="5791198" y="4369885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B21653-29AE-4E94-9014-DCA3444E87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3101" y="5310460"/>
              <a:ext cx="225946" cy="225946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5FADDD8-B72A-4ECC-B1FF-1C8F2907E23D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5409574"/>
              <a:ext cx="609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6743F74-4ADF-4A14-916E-8F1D7F4C5CF4}"/>
                </a:ext>
              </a:extLst>
            </p:cNvPr>
            <p:cNvSpPr/>
            <p:nvPr/>
          </p:nvSpPr>
          <p:spPr>
            <a:xfrm>
              <a:off x="5787775" y="5358779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90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A4A01-4B62-49FD-87CD-27FB726C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E2165-CB0B-4052-B1BD-04DFAC91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Explicit interpolation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Nearest neighbor, bilinear, “bed of nails”, max unpooling</a:t>
            </a:r>
          </a:p>
          <a:p>
            <a:r>
              <a:rPr lang="en-US" dirty="0"/>
              <a:t>Learn by the network: deconvolution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4395F0-4D8F-413E-B99C-C095F0F8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356" y="3862732"/>
            <a:ext cx="3730914" cy="198379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A06509-5233-4CC5-914B-5AC10B30832B}"/>
              </a:ext>
            </a:extLst>
          </p:cNvPr>
          <p:cNvGrpSpPr/>
          <p:nvPr/>
        </p:nvGrpSpPr>
        <p:grpSpPr>
          <a:xfrm>
            <a:off x="1778091" y="4123110"/>
            <a:ext cx="731520" cy="1706788"/>
            <a:chOff x="1778091" y="4123110"/>
            <a:chExt cx="731520" cy="170678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8BE841-5489-4FF6-9E89-24FAE135B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8091" y="4123110"/>
              <a:ext cx="731520" cy="73152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3239414-6A26-44FF-9FD1-5BEEFC18D4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8091" y="5098378"/>
              <a:ext cx="731520" cy="73152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84F922-033D-4025-A4D4-7A2BDF595B43}"/>
              </a:ext>
            </a:extLst>
          </p:cNvPr>
          <p:cNvGrpSpPr/>
          <p:nvPr/>
        </p:nvGrpSpPr>
        <p:grpSpPr>
          <a:xfrm>
            <a:off x="1006521" y="4377591"/>
            <a:ext cx="227881" cy="1194227"/>
            <a:chOff x="1006521" y="4377591"/>
            <a:chExt cx="227881" cy="119422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E06B267-356D-48FC-854B-97146A8C7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456" y="4377591"/>
              <a:ext cx="225946" cy="225946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A830C17-9417-4DAD-B770-0628FA88D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521" y="5345872"/>
              <a:ext cx="225946" cy="225946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5544EF-56C6-4AED-8D89-4995152EB0BE}"/>
              </a:ext>
            </a:extLst>
          </p:cNvPr>
          <p:cNvGrpSpPr/>
          <p:nvPr/>
        </p:nvGrpSpPr>
        <p:grpSpPr>
          <a:xfrm>
            <a:off x="1419350" y="4123110"/>
            <a:ext cx="2845710" cy="1698410"/>
            <a:chOff x="1419350" y="4123110"/>
            <a:chExt cx="2845710" cy="169841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ED57FE0-33E7-4205-B55D-ADE2A4608F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540" y="5090000"/>
              <a:ext cx="731520" cy="73152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1DC6E10-712A-44E2-823A-58D8C22DE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535" y="4123110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C8C6470-6115-4AC9-8DF7-4B20D900403D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2" y="4488870"/>
              <a:ext cx="609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0E8880A-6C3F-4BA4-81DD-698961394BF7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2" y="5446522"/>
              <a:ext cx="609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F59F175-3775-4BD1-87C6-5B0BC23F297D}"/>
                </a:ext>
              </a:extLst>
            </p:cNvPr>
            <p:cNvSpPr/>
            <p:nvPr/>
          </p:nvSpPr>
          <p:spPr>
            <a:xfrm>
              <a:off x="1422773" y="4411446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A73FF7F-9C0D-4DDE-BEBC-8D91A0ACA04A}"/>
                </a:ext>
              </a:extLst>
            </p:cNvPr>
            <p:cNvSpPr/>
            <p:nvPr/>
          </p:nvSpPr>
          <p:spPr>
            <a:xfrm>
              <a:off x="1419350" y="5400340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6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92C01-AA9C-463D-A449-C28AE6A9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hourglass network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3544E0-2668-42C6-B3E7-5764C585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shape of an hourglass</a:t>
            </a:r>
          </a:p>
          <a:p>
            <a:r>
              <a:rPr lang="en-US" dirty="0"/>
              <a:t>Looks like </a:t>
            </a:r>
          </a:p>
          <a:p>
            <a:pPr lvl="1"/>
            <a:r>
              <a:rPr lang="en-US" dirty="0"/>
              <a:t>Convolutional – deconvolutional</a:t>
            </a:r>
          </a:p>
          <a:p>
            <a:pPr lvl="1"/>
            <a:r>
              <a:rPr lang="en-US" dirty="0"/>
              <a:t>Encoder – decoder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A984E-5F52-456B-9C89-E22CF90B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867" y="4636882"/>
            <a:ext cx="1238055" cy="9557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53638C-F975-4748-BC82-32981E88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41" y="3883749"/>
            <a:ext cx="4799691" cy="20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C948-1E67-4F0F-A4DE-29DFC27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354AA-04E3-44C4-A932-44B73AC5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Fully convolution: no fully connected layers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Symmetric architecture: convolution + upsampling</a:t>
            </a:r>
          </a:p>
          <a:p>
            <a:r>
              <a:rPr lang="en-US" dirty="0"/>
              <a:t>Skip layers: preserve spatial information at each scale</a:t>
            </a:r>
          </a:p>
          <a:p>
            <a:endParaRPr 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D94FD3B-CBAF-458E-BF0E-37D633F34E47}"/>
              </a:ext>
            </a:extLst>
          </p:cNvPr>
          <p:cNvGrpSpPr/>
          <p:nvPr/>
        </p:nvGrpSpPr>
        <p:grpSpPr>
          <a:xfrm>
            <a:off x="2976880" y="3620647"/>
            <a:ext cx="3119120" cy="572659"/>
            <a:chOff x="2976880" y="3620647"/>
            <a:chExt cx="3119120" cy="57265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EA7C522-79E4-4E4C-A2E3-DC7B8F62B6F8}"/>
                </a:ext>
              </a:extLst>
            </p:cNvPr>
            <p:cNvGrpSpPr/>
            <p:nvPr/>
          </p:nvGrpSpPr>
          <p:grpSpPr>
            <a:xfrm>
              <a:off x="3802612" y="3879267"/>
              <a:ext cx="1283854" cy="314039"/>
              <a:chOff x="3749964" y="3777670"/>
              <a:chExt cx="1228436" cy="314039"/>
            </a:xfrm>
          </p:grpSpPr>
          <p:cxnSp>
            <p:nvCxnSpPr>
              <p:cNvPr id="5" name="连接符: 肘形 4">
                <a:extLst>
                  <a:ext uri="{FF2B5EF4-FFF2-40B4-BE49-F238E27FC236}">
                    <a16:creationId xmlns:a16="http://schemas.microsoft.com/office/drawing/2014/main" id="{071864A7-7068-4CDD-B307-4B73BCC53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964" y="3782291"/>
                <a:ext cx="1228436" cy="309418"/>
              </a:xfrm>
              <a:prstGeom prst="bentConnector3">
                <a:avLst>
                  <a:gd name="adj1" fmla="val 100376"/>
                </a:avLst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CEDD4BD-1C6D-40C7-BBBF-972A28FFA886}"/>
                  </a:ext>
                </a:extLst>
              </p:cNvPr>
              <p:cNvCxnSpPr/>
              <p:nvPr/>
            </p:nvCxnSpPr>
            <p:spPr>
              <a:xfrm>
                <a:off x="3759199" y="3777670"/>
                <a:ext cx="0" cy="27432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FF9FCD0-B350-4AF8-AF47-3CCD608DB6F3}"/>
                </a:ext>
              </a:extLst>
            </p:cNvPr>
            <p:cNvGrpSpPr/>
            <p:nvPr/>
          </p:nvGrpSpPr>
          <p:grpSpPr>
            <a:xfrm>
              <a:off x="2976880" y="3620647"/>
              <a:ext cx="3119120" cy="572659"/>
              <a:chOff x="3749964" y="3777670"/>
              <a:chExt cx="1228436" cy="314039"/>
            </a:xfrm>
          </p:grpSpPr>
          <p:cxnSp>
            <p:nvCxnSpPr>
              <p:cNvPr id="18" name="连接符: 肘形 17">
                <a:extLst>
                  <a:ext uri="{FF2B5EF4-FFF2-40B4-BE49-F238E27FC236}">
                    <a16:creationId xmlns:a16="http://schemas.microsoft.com/office/drawing/2014/main" id="{A6359056-D649-4FC9-80F2-E6B898CFF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964" y="3782291"/>
                <a:ext cx="1228436" cy="309418"/>
              </a:xfrm>
              <a:prstGeom prst="bentConnector3">
                <a:avLst>
                  <a:gd name="adj1" fmla="val 100376"/>
                </a:avLst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C0E31C1-CF3E-4583-AD31-4BC7289DE816}"/>
                  </a:ext>
                </a:extLst>
              </p:cNvPr>
              <p:cNvCxnSpPr/>
              <p:nvPr/>
            </p:nvCxnSpPr>
            <p:spPr>
              <a:xfrm>
                <a:off x="3755104" y="3777670"/>
                <a:ext cx="0" cy="300867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1681D3C-E347-46BD-8695-2A6B24B5D3B0}"/>
              </a:ext>
            </a:extLst>
          </p:cNvPr>
          <p:cNvGrpSpPr/>
          <p:nvPr/>
        </p:nvGrpSpPr>
        <p:grpSpPr>
          <a:xfrm>
            <a:off x="743252" y="4265454"/>
            <a:ext cx="7414166" cy="1650921"/>
            <a:chOff x="834692" y="4001294"/>
            <a:chExt cx="7414166" cy="16509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B4741FD-BDFD-4F7E-AD31-1D7DF134D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5BF0AEC-325F-4467-BEDE-BA119ED52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730C259-A59C-4F51-AC51-9286A4C2A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75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FCE7E-0B2C-4FD0-9203-C04F7C20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Skip layers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5F018-9840-4070-B36B-BF01BD40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</a:t>
            </a:r>
          </a:p>
          <a:p>
            <a:pPr lvl="1"/>
            <a:r>
              <a:rPr lang="en-US" dirty="0"/>
              <a:t>Semantic information from deep, coarse layers </a:t>
            </a:r>
          </a:p>
          <a:p>
            <a:pPr lvl="1"/>
            <a:r>
              <a:rPr lang="en-US" dirty="0"/>
              <a:t>Appearance information from shallow, fine layers</a:t>
            </a:r>
          </a:p>
          <a:p>
            <a:r>
              <a:rPr lang="en-US" dirty="0"/>
              <a:t>Make local predictions that respect global structure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29FEB3-1DD3-4802-85E5-D9BD959F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36" y="3838150"/>
            <a:ext cx="6378302" cy="24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5DBC-FE7B-4512-BDF8-C118129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5A591-EB9C-4B2D-92EB-1496963E3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Transfer learned representations from classification networks (</a:t>
            </a:r>
            <a:r>
              <a:rPr lang="en-US" dirty="0" err="1"/>
              <a:t>AlexNet</a:t>
            </a:r>
            <a:r>
              <a:rPr lang="en-US" dirty="0"/>
              <a:t>, VGG,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455E54-F690-4F33-BBD0-E2F5C6D6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61" y="3236927"/>
            <a:ext cx="6809230" cy="185321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A40D424-1544-4D82-8D56-9F5796D77EE6}"/>
              </a:ext>
            </a:extLst>
          </p:cNvPr>
          <p:cNvGrpSpPr/>
          <p:nvPr/>
        </p:nvGrpSpPr>
        <p:grpSpPr>
          <a:xfrm>
            <a:off x="1128469" y="5225073"/>
            <a:ext cx="4060674" cy="870845"/>
            <a:chOff x="1128469" y="5225073"/>
            <a:chExt cx="4060674" cy="870845"/>
          </a:xfrm>
        </p:grpSpPr>
        <p:sp>
          <p:nvSpPr>
            <p:cNvPr id="6" name="右大括号 5">
              <a:extLst>
                <a:ext uri="{FF2B5EF4-FFF2-40B4-BE49-F238E27FC236}">
                  <a16:creationId xmlns:a16="http://schemas.microsoft.com/office/drawing/2014/main" id="{B801783D-6146-44A7-B91C-8DB8DB3B8FB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953272" y="3400270"/>
              <a:ext cx="366579" cy="4016185"/>
            </a:xfrm>
            <a:prstGeom prst="rightBrace">
              <a:avLst>
                <a:gd name="adj1" fmla="val 41116"/>
                <a:gd name="adj2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FAED66-BF4B-483D-9C42-D6C7126F8863}"/>
                </a:ext>
              </a:extLst>
            </p:cNvPr>
            <p:cNvSpPr/>
            <p:nvPr/>
          </p:nvSpPr>
          <p:spPr>
            <a:xfrm>
              <a:off x="1393680" y="5726586"/>
              <a:ext cx="37954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Use these parameters as initialization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28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5DBC-FE7B-4512-BDF8-C118129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5A591-EB9C-4B2D-92EB-1496963E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2. FCN-32s</a:t>
            </a:r>
          </a:p>
          <a:p>
            <a:pPr lvl="1"/>
            <a:r>
              <a:rPr lang="en-US" dirty="0"/>
              <a:t>Predict segmentation images (16*16*21) from feature maps (16*16*4096)</a:t>
            </a:r>
          </a:p>
          <a:p>
            <a:pPr lvl="1"/>
            <a:r>
              <a:rPr lang="en-US" dirty="0" err="1"/>
              <a:t>Upsampled</a:t>
            </a:r>
            <a:r>
              <a:rPr lang="en-US" dirty="0"/>
              <a:t> to large segmentation images (500*500*21) by stride 32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04727F-1A17-450D-8154-1C4740BBC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41" y="3852141"/>
            <a:ext cx="6782388" cy="242337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7A19C68-6BA8-423D-8987-4360B3400B38}"/>
              </a:ext>
            </a:extLst>
          </p:cNvPr>
          <p:cNvSpPr/>
          <p:nvPr/>
        </p:nvSpPr>
        <p:spPr>
          <a:xfrm>
            <a:off x="6520872" y="4470390"/>
            <a:ext cx="729672" cy="1754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AFA958C-8A4C-4859-9079-79012A4827A8}"/>
              </a:ext>
            </a:extLst>
          </p:cNvPr>
          <p:cNvSpPr/>
          <p:nvPr/>
        </p:nvSpPr>
        <p:spPr>
          <a:xfrm>
            <a:off x="3953163" y="5491009"/>
            <a:ext cx="457199" cy="1616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3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EBD0D-AA2C-4812-BC7B-340CFDCC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C13C7-B331-4A74-8259-E51BE17C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FCN-16s</a:t>
            </a:r>
          </a:p>
          <a:p>
            <a:pPr lvl="1"/>
            <a:r>
              <a:rPr lang="en-US" altLang="zh-CN" dirty="0"/>
              <a:t>First, </a:t>
            </a:r>
            <a:r>
              <a:rPr lang="en-US" altLang="zh-CN" dirty="0" err="1"/>
              <a:t>upsample</a:t>
            </a:r>
            <a:r>
              <a:rPr lang="en-US" altLang="zh-CN" dirty="0"/>
              <a:t> 16*16*21 to 34*34*21</a:t>
            </a:r>
          </a:p>
          <a:p>
            <a:pPr lvl="1"/>
            <a:r>
              <a:rPr lang="en-US" altLang="zh-CN" dirty="0"/>
              <a:t>Second, combine predictions (blue) from pool4 (green) </a:t>
            </a:r>
          </a:p>
          <a:p>
            <a:pPr lvl="1"/>
            <a:r>
              <a:rPr lang="en-US" dirty="0"/>
              <a:t>Then, </a:t>
            </a:r>
            <a:r>
              <a:rPr lang="en-US" dirty="0" err="1"/>
              <a:t>upsample</a:t>
            </a:r>
            <a:r>
              <a:rPr lang="en-US" dirty="0"/>
              <a:t> to large segmentation images (500*500*21) by stride 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D82769-9205-4340-9C5F-0ABCE106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75" y="4001294"/>
            <a:ext cx="6858594" cy="251481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CE78A49-280B-4F89-82DA-E64425DBDA93}"/>
              </a:ext>
            </a:extLst>
          </p:cNvPr>
          <p:cNvSpPr/>
          <p:nvPr/>
        </p:nvSpPr>
        <p:spPr>
          <a:xfrm>
            <a:off x="4327234" y="5052289"/>
            <a:ext cx="1122218" cy="3950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7A3A212-27C0-46DE-A8E7-4F5B656C039C}"/>
              </a:ext>
            </a:extLst>
          </p:cNvPr>
          <p:cNvSpPr/>
          <p:nvPr/>
        </p:nvSpPr>
        <p:spPr>
          <a:xfrm>
            <a:off x="4013196" y="5639145"/>
            <a:ext cx="429489" cy="29556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十字形 9">
            <a:extLst>
              <a:ext uri="{FF2B5EF4-FFF2-40B4-BE49-F238E27FC236}">
                <a16:creationId xmlns:a16="http://schemas.microsoft.com/office/drawing/2014/main" id="{898F6F05-2015-4A7C-B315-F018DA33AC64}"/>
              </a:ext>
            </a:extLst>
          </p:cNvPr>
          <p:cNvSpPr>
            <a:spLocks noChangeAspect="1"/>
          </p:cNvSpPr>
          <p:nvPr/>
        </p:nvSpPr>
        <p:spPr>
          <a:xfrm>
            <a:off x="4548235" y="5526393"/>
            <a:ext cx="182880" cy="181052"/>
          </a:xfrm>
          <a:prstGeom prst="plus">
            <a:avLst>
              <a:gd name="adj" fmla="val 45000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ABBB8F-136C-4B1D-B42E-9FACE5AE7AAC}"/>
              </a:ext>
            </a:extLst>
          </p:cNvPr>
          <p:cNvSpPr txBox="1"/>
          <p:nvPr/>
        </p:nvSpPr>
        <p:spPr>
          <a:xfrm>
            <a:off x="3858853" y="4344284"/>
            <a:ext cx="6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Pool4</a:t>
            </a:r>
          </a:p>
        </p:txBody>
      </p:sp>
    </p:spTree>
    <p:extLst>
      <p:ext uri="{BB962C8B-B14F-4D97-AF65-F5344CB8AC3E}">
        <p14:creationId xmlns:p14="http://schemas.microsoft.com/office/powerpoint/2010/main" val="354296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EBD0D-AA2C-4812-BC7B-340CFDCC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C13C7-B331-4A74-8259-E51BE17C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FCN-8s</a:t>
            </a:r>
          </a:p>
          <a:p>
            <a:pPr lvl="1"/>
            <a:r>
              <a:rPr lang="en-US" altLang="zh-CN" dirty="0"/>
              <a:t>Perform upsampling in three steps</a:t>
            </a:r>
            <a:r>
              <a:rPr lang="zh-CN" altLang="en-US" dirty="0"/>
              <a:t> </a:t>
            </a:r>
            <a:endParaRPr lang="en-US" altLang="zh-CN" dirty="0"/>
          </a:p>
          <a:p>
            <a:pPr lvl="1"/>
            <a:r>
              <a:rPr lang="en-US" dirty="0"/>
              <a:t>Combines predictions from pool3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97F859-CC9F-4DD5-BBB7-2253F64B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31" y="3510513"/>
            <a:ext cx="6858594" cy="264436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AD419776-EC80-4FAD-B2CB-5B94C5904DC3}"/>
              </a:ext>
            </a:extLst>
          </p:cNvPr>
          <p:cNvSpPr/>
          <p:nvPr/>
        </p:nvSpPr>
        <p:spPr>
          <a:xfrm>
            <a:off x="4234871" y="4437642"/>
            <a:ext cx="1122218" cy="30061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4E05BB-0EAD-42D6-B156-8D1D7D9E8E52}"/>
              </a:ext>
            </a:extLst>
          </p:cNvPr>
          <p:cNvSpPr/>
          <p:nvPr/>
        </p:nvSpPr>
        <p:spPr>
          <a:xfrm>
            <a:off x="4645891" y="4804989"/>
            <a:ext cx="692725" cy="32119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49E3B59-6B02-47EF-A418-21D0D89605AC}"/>
              </a:ext>
            </a:extLst>
          </p:cNvPr>
          <p:cNvSpPr/>
          <p:nvPr/>
        </p:nvSpPr>
        <p:spPr>
          <a:xfrm>
            <a:off x="5010726" y="5604852"/>
            <a:ext cx="692725" cy="32119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848586-2701-47F2-B42C-5860166A8AE1}"/>
              </a:ext>
            </a:extLst>
          </p:cNvPr>
          <p:cNvSpPr txBox="1"/>
          <p:nvPr/>
        </p:nvSpPr>
        <p:spPr>
          <a:xfrm>
            <a:off x="2567709" y="3696498"/>
            <a:ext cx="6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Pool3</a:t>
            </a:r>
          </a:p>
        </p:txBody>
      </p:sp>
    </p:spTree>
    <p:extLst>
      <p:ext uri="{BB962C8B-B14F-4D97-AF65-F5344CB8AC3E}">
        <p14:creationId xmlns:p14="http://schemas.microsoft.com/office/powerpoint/2010/main" val="135679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D89F6-EDE2-4092-859A-6A63E7E8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different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08A41-2CBD-493B-9540-3A6C10CD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FB2B91-0944-4239-9A98-1AD92AE0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8" y="2557755"/>
            <a:ext cx="7666384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2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4021B-8CF7-46A8-ACCD-CCFC94D0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6EA5A-1893-4CC2-93FA-7ADB46EF9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Metrics: variations on pixel accuracy and region 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  <a:p>
            <a:r>
              <a:rPr lang="en-US" dirty="0"/>
              <a:t>Datasets: PASCAL VOC; NYUDv2; SIFT Flow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C8A27A-A1C9-48BD-89F0-4192EC03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38" y="3504769"/>
            <a:ext cx="3274098" cy="2530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CB2937-4544-434F-94DC-7FE2FBC70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5"/>
          <a:stretch/>
        </p:blipFill>
        <p:spPr>
          <a:xfrm>
            <a:off x="4519523" y="3537569"/>
            <a:ext cx="3863699" cy="15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4021B-8CF7-46A8-ACCD-CCFC94D0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E63138-54F9-4D87-A31E-E525FECCD4DA}"/>
              </a:ext>
            </a:extLst>
          </p:cNvPr>
          <p:cNvGrpSpPr/>
          <p:nvPr/>
        </p:nvGrpSpPr>
        <p:grpSpPr>
          <a:xfrm>
            <a:off x="2403024" y="3944367"/>
            <a:ext cx="4182836" cy="2280442"/>
            <a:chOff x="2403024" y="3944367"/>
            <a:chExt cx="4182836" cy="228044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377ABB2-087A-4F27-BBFA-2CC581C26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3024" y="4357243"/>
              <a:ext cx="4182836" cy="186756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D53FF3-3A92-43A1-ADC4-D17D24DEB71C}"/>
                </a:ext>
              </a:extLst>
            </p:cNvPr>
            <p:cNvSpPr txBox="1"/>
            <p:nvPr/>
          </p:nvSpPr>
          <p:spPr>
            <a:xfrm>
              <a:off x="3962400" y="394436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NYUDv2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E87A529-7B66-4A6C-B274-9187868B99C2}"/>
              </a:ext>
            </a:extLst>
          </p:cNvPr>
          <p:cNvGrpSpPr/>
          <p:nvPr/>
        </p:nvGrpSpPr>
        <p:grpSpPr>
          <a:xfrm>
            <a:off x="1934155" y="1709954"/>
            <a:ext cx="5222884" cy="1785143"/>
            <a:chOff x="1934155" y="1709954"/>
            <a:chExt cx="5222884" cy="178514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BFD96A5-155A-41AB-84DC-2EFD81E4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4155" y="2142093"/>
              <a:ext cx="5222884" cy="135300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701B5DB-A657-4640-8E61-FECE1DA8B77A}"/>
                </a:ext>
              </a:extLst>
            </p:cNvPr>
            <p:cNvSpPr txBox="1"/>
            <p:nvPr/>
          </p:nvSpPr>
          <p:spPr>
            <a:xfrm>
              <a:off x="3661539" y="1709954"/>
              <a:ext cx="1768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PASCAL VOC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5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4021B-8CF7-46A8-ACCD-CCFC94D0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6EA5A-1893-4CC2-93FA-7ADB46EF9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C907661-05DE-4BF4-B0BF-9BA1DB1F185B}"/>
              </a:ext>
            </a:extLst>
          </p:cNvPr>
          <p:cNvGrpSpPr/>
          <p:nvPr/>
        </p:nvGrpSpPr>
        <p:grpSpPr>
          <a:xfrm>
            <a:off x="502463" y="2978596"/>
            <a:ext cx="5288738" cy="3198367"/>
            <a:chOff x="502463" y="2978596"/>
            <a:chExt cx="5288738" cy="319836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8AD721D-BC9E-4FBA-A1C9-EDD1B1860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463" y="3532594"/>
              <a:ext cx="5288738" cy="264436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A4B24AA-7E9E-4405-93FB-23CF4E66D692}"/>
                </a:ext>
              </a:extLst>
            </p:cNvPr>
            <p:cNvSpPr txBox="1"/>
            <p:nvPr/>
          </p:nvSpPr>
          <p:spPr>
            <a:xfrm>
              <a:off x="1511295" y="2978596"/>
              <a:ext cx="1292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SIFT Flow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29B2EF4-E729-4A0A-840F-E19D1E65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111" y="1825624"/>
            <a:ext cx="4828425" cy="44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77879-C5D9-4960-9B55-D75A2B94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hourglass network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00662-6CDD-46DA-B3EA-8E22C878A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deep neural network architecture</a:t>
            </a:r>
          </a:p>
          <a:p>
            <a:r>
              <a:rPr lang="en-US" dirty="0"/>
              <a:t>Featured in </a:t>
            </a:r>
          </a:p>
          <a:p>
            <a:pPr lvl="1"/>
            <a:r>
              <a:rPr lang="en-US" dirty="0"/>
              <a:t>Fully convolution: no fully connected layers </a:t>
            </a:r>
          </a:p>
          <a:p>
            <a:pPr lvl="1"/>
            <a:r>
              <a:rPr lang="en-US" dirty="0"/>
              <a:t>Symmetric architecture: convolution + upsampling</a:t>
            </a:r>
          </a:p>
          <a:p>
            <a:pPr lvl="1"/>
            <a:r>
              <a:rPr lang="en-US" dirty="0"/>
              <a:t>Skip layers: preserve spatial information at each scale</a:t>
            </a:r>
          </a:p>
          <a:p>
            <a:pPr lvl="1"/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A40929-2349-4879-8937-EAB5E83FF1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7897" y="4001289"/>
            <a:ext cx="4729591" cy="193547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0CC084B-F440-433C-A2AB-0ADF32D1F2F6}"/>
              </a:ext>
            </a:extLst>
          </p:cNvPr>
          <p:cNvGrpSpPr/>
          <p:nvPr/>
        </p:nvGrpSpPr>
        <p:grpSpPr>
          <a:xfrm>
            <a:off x="2098288" y="5938174"/>
            <a:ext cx="2242803" cy="678461"/>
            <a:chOff x="2098288" y="5938174"/>
            <a:chExt cx="2242803" cy="678461"/>
          </a:xfrm>
        </p:grpSpPr>
        <p:sp>
          <p:nvSpPr>
            <p:cNvPr id="6" name="右大括号 5">
              <a:extLst>
                <a:ext uri="{FF2B5EF4-FFF2-40B4-BE49-F238E27FC236}">
                  <a16:creationId xmlns:a16="http://schemas.microsoft.com/office/drawing/2014/main" id="{DA5675F0-F61D-4F4A-AC3B-6355AEB3CE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17333" y="4919129"/>
              <a:ext cx="204713" cy="2242803"/>
            </a:xfrm>
            <a:prstGeom prst="rightBrace">
              <a:avLst>
                <a:gd name="adj1" fmla="val 41116"/>
                <a:gd name="adj2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A5FDD38-9F3F-4DAC-8542-54D6C78EA9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171263" y="6247303"/>
              <a:ext cx="207838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Convolutional layers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023BA62-3E38-4BA8-900A-F58A62EC7D80}"/>
              </a:ext>
            </a:extLst>
          </p:cNvPr>
          <p:cNvGrpSpPr/>
          <p:nvPr/>
        </p:nvGrpSpPr>
        <p:grpSpPr>
          <a:xfrm>
            <a:off x="4524783" y="5941451"/>
            <a:ext cx="2242803" cy="675184"/>
            <a:chOff x="4524783" y="5941451"/>
            <a:chExt cx="2242803" cy="675184"/>
          </a:xfrm>
        </p:grpSpPr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3979C339-1420-4C39-9072-49CC4BD70EB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543828" y="4922406"/>
              <a:ext cx="204713" cy="2242803"/>
            </a:xfrm>
            <a:prstGeom prst="rightBrace">
              <a:avLst>
                <a:gd name="adj1" fmla="val 41116"/>
                <a:gd name="adj2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0AA5A80-5335-4A24-83D2-D0BF9046AD1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07573" y="6247303"/>
              <a:ext cx="189083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Upsampling layers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9BAFAFB-02C4-4BCD-BF13-87759B4C54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64" y="3990135"/>
            <a:ext cx="4099613" cy="143096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33E1E23-9C3A-4BAD-B146-826795D5B28C}"/>
              </a:ext>
            </a:extLst>
          </p:cNvPr>
          <p:cNvGrpSpPr/>
          <p:nvPr/>
        </p:nvGrpSpPr>
        <p:grpSpPr>
          <a:xfrm>
            <a:off x="6730645" y="4149063"/>
            <a:ext cx="1690703" cy="465760"/>
            <a:chOff x="6730645" y="4149063"/>
            <a:chExt cx="1690703" cy="465760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E5FE10B-D94C-4E9C-920D-4C6EBAA1A1D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730645" y="4382869"/>
              <a:ext cx="437889" cy="2319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BE1CCC-3B54-4930-B8FA-68B5576CE1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257119" y="4149063"/>
              <a:ext cx="116422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Skip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78DE-42FA-4BAF-896E-ADB68534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works: </a:t>
            </a:r>
            <a:r>
              <a:rPr lang="en-US" dirty="0">
                <a:solidFill>
                  <a:srgbClr val="222222"/>
                </a:solidFill>
              </a:rPr>
              <a:t>DeconvNet</a:t>
            </a:r>
            <a:r>
              <a:rPr lang="en-US" baseline="30000" dirty="0">
                <a:solidFill>
                  <a:srgbClr val="222222"/>
                </a:solidFill>
              </a:rPr>
              <a:t>2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4A75A-97E9-4273-A809-A2A2C8778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Input all proposals, and integrate all outputs </a:t>
            </a:r>
          </a:p>
          <a:p>
            <a:r>
              <a:rPr lang="en-US" dirty="0"/>
              <a:t>Deconvolution + </a:t>
            </a:r>
            <a:r>
              <a:rPr lang="en-US" dirty="0" err="1"/>
              <a:t>unpooling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C128CC-4FDE-4AF0-AD65-E596F32D7916}"/>
              </a:ext>
            </a:extLst>
          </p:cNvPr>
          <p:cNvSpPr/>
          <p:nvPr/>
        </p:nvSpPr>
        <p:spPr>
          <a:xfrm>
            <a:off x="947057" y="5753259"/>
            <a:ext cx="7249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2. Noh, </a:t>
            </a:r>
            <a:r>
              <a:rPr lang="en-US" sz="1400" dirty="0" err="1">
                <a:solidFill>
                  <a:srgbClr val="222222"/>
                </a:solidFill>
              </a:rPr>
              <a:t>Hyeonwoo</a:t>
            </a:r>
            <a:r>
              <a:rPr lang="en-US" sz="1400" dirty="0">
                <a:solidFill>
                  <a:srgbClr val="222222"/>
                </a:solidFill>
              </a:rPr>
              <a:t>, </a:t>
            </a:r>
            <a:r>
              <a:rPr lang="en-US" sz="1400" dirty="0" err="1">
                <a:solidFill>
                  <a:srgbClr val="222222"/>
                </a:solidFill>
              </a:rPr>
              <a:t>Seunghoon</a:t>
            </a:r>
            <a:r>
              <a:rPr lang="en-US" sz="1400" dirty="0">
                <a:solidFill>
                  <a:srgbClr val="222222"/>
                </a:solidFill>
              </a:rPr>
              <a:t> Hong, and </a:t>
            </a:r>
            <a:r>
              <a:rPr lang="en-US" sz="1400" dirty="0" err="1">
                <a:solidFill>
                  <a:srgbClr val="222222"/>
                </a:solidFill>
              </a:rPr>
              <a:t>Bohyung</a:t>
            </a:r>
            <a:r>
              <a:rPr lang="en-US" sz="1400" dirty="0">
                <a:solidFill>
                  <a:srgbClr val="222222"/>
                </a:solidFill>
              </a:rPr>
              <a:t> Han. "Learning deconvolution network for semantic segmentation." </a:t>
            </a:r>
            <a:r>
              <a:rPr lang="en-US" sz="1400" i="1" dirty="0">
                <a:solidFill>
                  <a:srgbClr val="222222"/>
                </a:solidFill>
              </a:rPr>
              <a:t>ICCV </a:t>
            </a:r>
            <a:r>
              <a:rPr lang="en-US" sz="1400" dirty="0">
                <a:solidFill>
                  <a:srgbClr val="222222"/>
                </a:solidFill>
              </a:rPr>
              <a:t>2015.</a:t>
            </a:r>
            <a:endParaRPr 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DFDD49-4170-4943-81FA-F199D841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0" y="3210655"/>
            <a:ext cx="8643257" cy="22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78DE-42FA-4BAF-896E-ADB68534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works: </a:t>
            </a:r>
            <a:r>
              <a:rPr lang="en-US" dirty="0">
                <a:solidFill>
                  <a:srgbClr val="222222"/>
                </a:solidFill>
              </a:rPr>
              <a:t>DeconvNet</a:t>
            </a:r>
            <a:r>
              <a:rPr lang="en-US" baseline="30000" dirty="0">
                <a:solidFill>
                  <a:srgbClr val="222222"/>
                </a:solidFill>
              </a:rPr>
              <a:t>2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4A75A-97E9-4273-A809-A2A2C877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all proposals, and integrate all outputs </a:t>
            </a:r>
          </a:p>
          <a:p>
            <a:r>
              <a:rPr lang="en-US" dirty="0"/>
              <a:t>Deconvolution + </a:t>
            </a:r>
            <a:r>
              <a:rPr lang="en-US" dirty="0" err="1"/>
              <a:t>unpooling</a:t>
            </a:r>
            <a:endParaRPr lang="en-US" dirty="0"/>
          </a:p>
          <a:p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C128CC-4FDE-4AF0-AD65-E596F32D7916}"/>
              </a:ext>
            </a:extLst>
          </p:cNvPr>
          <p:cNvSpPr/>
          <p:nvPr/>
        </p:nvSpPr>
        <p:spPr>
          <a:xfrm>
            <a:off x="947057" y="5719860"/>
            <a:ext cx="7249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2. Noh, </a:t>
            </a:r>
            <a:r>
              <a:rPr lang="en-US" sz="1400" dirty="0" err="1">
                <a:solidFill>
                  <a:srgbClr val="222222"/>
                </a:solidFill>
              </a:rPr>
              <a:t>Hyeonwoo</a:t>
            </a:r>
            <a:r>
              <a:rPr lang="en-US" sz="1400" dirty="0">
                <a:solidFill>
                  <a:srgbClr val="222222"/>
                </a:solidFill>
              </a:rPr>
              <a:t>, </a:t>
            </a:r>
            <a:r>
              <a:rPr lang="en-US" sz="1400" dirty="0" err="1">
                <a:solidFill>
                  <a:srgbClr val="222222"/>
                </a:solidFill>
              </a:rPr>
              <a:t>Seunghoon</a:t>
            </a:r>
            <a:r>
              <a:rPr lang="en-US" sz="1400" dirty="0">
                <a:solidFill>
                  <a:srgbClr val="222222"/>
                </a:solidFill>
              </a:rPr>
              <a:t> Hong, and </a:t>
            </a:r>
            <a:r>
              <a:rPr lang="en-US" sz="1400" dirty="0" err="1">
                <a:solidFill>
                  <a:srgbClr val="222222"/>
                </a:solidFill>
              </a:rPr>
              <a:t>Bohyung</a:t>
            </a:r>
            <a:r>
              <a:rPr lang="en-US" sz="1400" dirty="0">
                <a:solidFill>
                  <a:srgbClr val="222222"/>
                </a:solidFill>
              </a:rPr>
              <a:t> Han. "Learning deconvolution network for semantic segmentation." </a:t>
            </a:r>
            <a:r>
              <a:rPr lang="en-US" sz="1400" i="1" dirty="0">
                <a:solidFill>
                  <a:srgbClr val="222222"/>
                </a:solidFill>
              </a:rPr>
              <a:t>ICCV </a:t>
            </a:r>
            <a:r>
              <a:rPr lang="en-US" sz="1400" dirty="0">
                <a:solidFill>
                  <a:srgbClr val="222222"/>
                </a:solidFill>
              </a:rPr>
              <a:t>2015.</a:t>
            </a:r>
            <a:endParaRPr 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8C2EE3-257E-491F-9C34-12D46AF2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69" y="3037841"/>
            <a:ext cx="3622923" cy="24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30F88-98CB-41FA-B20B-EED33995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works: </a:t>
            </a:r>
            <a:r>
              <a:rPr lang="en-US" dirty="0">
                <a:solidFill>
                  <a:srgbClr val="222222"/>
                </a:solidFill>
              </a:rPr>
              <a:t>Segnet</a:t>
            </a:r>
            <a:r>
              <a:rPr lang="en-US" baseline="30000" dirty="0">
                <a:solidFill>
                  <a:srgbClr val="222222"/>
                </a:solidFill>
              </a:rPr>
              <a:t>3</a:t>
            </a:r>
            <a:endParaRPr lang="en-US" baseline="30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A5CA0-E54E-4742-9B7A-A2486CBA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Encoder: VGG16 without fully connected layers</a:t>
            </a:r>
          </a:p>
          <a:p>
            <a:r>
              <a:rPr lang="en-US" dirty="0"/>
              <a:t>Each encoder layer corresponds to a decoder layer</a:t>
            </a:r>
          </a:p>
          <a:p>
            <a:r>
              <a:rPr lang="en-US" dirty="0"/>
              <a:t>Max </a:t>
            </a:r>
            <a:r>
              <a:rPr lang="en-US" dirty="0" err="1"/>
              <a:t>unpooling</a:t>
            </a:r>
            <a:r>
              <a:rPr lang="en-US" dirty="0"/>
              <a:t> replaces deconvolution and skip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CCAA8D-2FC3-43F7-803C-F10519E3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7" y="3388659"/>
            <a:ext cx="7492199" cy="22650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6278B4-F41E-4371-A482-589DD917B517}"/>
              </a:ext>
            </a:extLst>
          </p:cNvPr>
          <p:cNvSpPr/>
          <p:nvPr/>
        </p:nvSpPr>
        <p:spPr>
          <a:xfrm>
            <a:off x="785667" y="5911095"/>
            <a:ext cx="7129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3. </a:t>
            </a:r>
            <a:r>
              <a:rPr lang="en-US" sz="1400" dirty="0" err="1">
                <a:solidFill>
                  <a:srgbClr val="222222"/>
                </a:solidFill>
              </a:rPr>
              <a:t>Badrinarayanan</a:t>
            </a:r>
            <a:r>
              <a:rPr lang="en-US" sz="1400" dirty="0">
                <a:solidFill>
                  <a:srgbClr val="222222"/>
                </a:solidFill>
              </a:rPr>
              <a:t>, Vijay, Alex Kendall, and Roberto </a:t>
            </a:r>
            <a:r>
              <a:rPr lang="en-US" sz="1400" dirty="0" err="1">
                <a:solidFill>
                  <a:srgbClr val="222222"/>
                </a:solidFill>
              </a:rPr>
              <a:t>Cipolla</a:t>
            </a:r>
            <a:r>
              <a:rPr lang="en-US" sz="1400" dirty="0">
                <a:solidFill>
                  <a:srgbClr val="222222"/>
                </a:solidFill>
              </a:rPr>
              <a:t>. "</a:t>
            </a:r>
            <a:r>
              <a:rPr lang="en-US" sz="1400" dirty="0" err="1">
                <a:solidFill>
                  <a:srgbClr val="222222"/>
                </a:solidFill>
              </a:rPr>
              <a:t>Segnet</a:t>
            </a:r>
            <a:r>
              <a:rPr lang="en-US" sz="1400" dirty="0">
                <a:solidFill>
                  <a:srgbClr val="222222"/>
                </a:solidFill>
              </a:rPr>
              <a:t>: A deep convolutional Encoder-Decoder Architecture for image segmentation." </a:t>
            </a:r>
            <a:r>
              <a:rPr lang="en-US" sz="1400" i="1" dirty="0" err="1">
                <a:solidFill>
                  <a:srgbClr val="222222"/>
                </a:solidFill>
              </a:rPr>
              <a:t>arXiv</a:t>
            </a:r>
            <a:r>
              <a:rPr lang="en-US" sz="1400" i="1" dirty="0">
                <a:solidFill>
                  <a:srgbClr val="222222"/>
                </a:solidFill>
              </a:rPr>
              <a:t> preprint arXiv:1511.00561.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9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30F88-98CB-41FA-B20B-EED33995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works: </a:t>
            </a:r>
            <a:r>
              <a:rPr lang="en-US" dirty="0">
                <a:solidFill>
                  <a:srgbClr val="222222"/>
                </a:solidFill>
              </a:rPr>
              <a:t>Segnet</a:t>
            </a:r>
            <a:r>
              <a:rPr lang="en-US" baseline="30000" dirty="0">
                <a:solidFill>
                  <a:srgbClr val="222222"/>
                </a:solidFill>
              </a:rPr>
              <a:t>3</a:t>
            </a:r>
            <a:endParaRPr lang="en-US" baseline="30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A5CA0-E54E-4742-9B7A-A2486CBA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Encoder: VGG16 without fully connected layers</a:t>
            </a:r>
          </a:p>
          <a:p>
            <a:r>
              <a:rPr lang="en-US" dirty="0"/>
              <a:t>Each encoder layer corresponds to a decoder layer</a:t>
            </a:r>
          </a:p>
          <a:p>
            <a:r>
              <a:rPr lang="en-US" dirty="0"/>
              <a:t>Max </a:t>
            </a:r>
            <a:r>
              <a:rPr lang="en-US" dirty="0" err="1"/>
              <a:t>unpooling</a:t>
            </a:r>
            <a:r>
              <a:rPr lang="en-US" dirty="0"/>
              <a:t> replaces deconvolution and skip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6278B4-F41E-4371-A482-589DD917B517}"/>
              </a:ext>
            </a:extLst>
          </p:cNvPr>
          <p:cNvSpPr/>
          <p:nvPr/>
        </p:nvSpPr>
        <p:spPr>
          <a:xfrm>
            <a:off x="785667" y="5911095"/>
            <a:ext cx="7129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3. </a:t>
            </a:r>
            <a:r>
              <a:rPr lang="en-US" sz="1400" dirty="0" err="1">
                <a:solidFill>
                  <a:srgbClr val="222222"/>
                </a:solidFill>
              </a:rPr>
              <a:t>Badrinarayanan</a:t>
            </a:r>
            <a:r>
              <a:rPr lang="en-US" sz="1400" dirty="0">
                <a:solidFill>
                  <a:srgbClr val="222222"/>
                </a:solidFill>
              </a:rPr>
              <a:t>, Vijay, Alex Kendall, and Roberto </a:t>
            </a:r>
            <a:r>
              <a:rPr lang="en-US" sz="1400" dirty="0" err="1">
                <a:solidFill>
                  <a:srgbClr val="222222"/>
                </a:solidFill>
              </a:rPr>
              <a:t>Cipolla</a:t>
            </a:r>
            <a:r>
              <a:rPr lang="en-US" sz="1400" dirty="0">
                <a:solidFill>
                  <a:srgbClr val="222222"/>
                </a:solidFill>
              </a:rPr>
              <a:t>. "</a:t>
            </a:r>
            <a:r>
              <a:rPr lang="en-US" sz="1400" dirty="0" err="1">
                <a:solidFill>
                  <a:srgbClr val="222222"/>
                </a:solidFill>
              </a:rPr>
              <a:t>Segnet</a:t>
            </a:r>
            <a:r>
              <a:rPr lang="en-US" sz="1400" dirty="0">
                <a:solidFill>
                  <a:srgbClr val="222222"/>
                </a:solidFill>
              </a:rPr>
              <a:t>: A deep convolutional Encoder-Decoder Architecture for image segmentation." </a:t>
            </a:r>
            <a:r>
              <a:rPr lang="en-US" sz="1400" i="1" dirty="0" err="1">
                <a:solidFill>
                  <a:srgbClr val="222222"/>
                </a:solidFill>
              </a:rPr>
              <a:t>arXiv</a:t>
            </a:r>
            <a:r>
              <a:rPr lang="en-US" sz="1400" i="1" dirty="0">
                <a:solidFill>
                  <a:srgbClr val="222222"/>
                </a:solidFill>
              </a:rPr>
              <a:t> preprint arXiv:1511.00561.</a:t>
            </a:r>
            <a:endParaRPr 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2BFA61-F9AD-4C13-A4A5-34B9ED15C0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315" y="3281967"/>
            <a:ext cx="5672186" cy="24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1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Stacked Hourglass Networks for </a:t>
            </a:r>
            <a:r>
              <a:rPr lang="en-US" sz="4800" u="sng" dirty="0"/>
              <a:t>Human Pose Estimation</a:t>
            </a:r>
            <a:r>
              <a:rPr lang="en-US" sz="4800" baseline="30000" dirty="0"/>
              <a:t>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DDE7E-57A1-4E12-A5F9-9F2BF5153926}"/>
              </a:ext>
            </a:extLst>
          </p:cNvPr>
          <p:cNvSpPr txBox="1"/>
          <p:nvPr/>
        </p:nvSpPr>
        <p:spPr>
          <a:xfrm>
            <a:off x="994300" y="5894773"/>
            <a:ext cx="72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1. Newell, Alejandro, </a:t>
            </a:r>
            <a:r>
              <a:rPr lang="en-US" sz="1400" dirty="0" err="1"/>
              <a:t>Kaiyu</a:t>
            </a:r>
            <a:r>
              <a:rPr lang="en-US" sz="1400" dirty="0"/>
              <a:t> Yang, and Jia Deng. “Stacked hourglass networks for human pose estimation.” ECCV 2016.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6D17B2-5161-4468-955A-B657AE04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497" y="3907972"/>
            <a:ext cx="5804189" cy="15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58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40C25-0FBE-40C1-BEC9-27A02D45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pose estimation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952E6-3CBE-4952-BB7B-A627B7FC8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precise pixel location of important </a:t>
            </a:r>
            <a:r>
              <a:rPr lang="en-US" dirty="0" err="1"/>
              <a:t>keypoints</a:t>
            </a:r>
            <a:r>
              <a:rPr lang="en-US" dirty="0"/>
              <a:t> of the body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2AF24A-C56E-4527-BE12-3F88483A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49" y="2738147"/>
            <a:ext cx="6423102" cy="35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7D09E-8B50-41F8-BED5-016D132B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pose estimation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4A4FF-96C1-42D7-A9AF-C9F7C643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higher level tasks: action recognition, human-computer interaction and animation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AFA7EF-4445-4BC8-BD1C-DD0A9B7B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6" y="2973831"/>
            <a:ext cx="8696131" cy="30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8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BFDD5-48C5-47F8-B205-020933C5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hourglass network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F5694-E4A6-4737-9057-022BCCF7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Hourglass</a:t>
            </a:r>
            <a:r>
              <a:rPr lang="en-US" dirty="0"/>
              <a:t>: captures and consolidates information across </a:t>
            </a:r>
            <a:r>
              <a:rPr lang="en-US" u="sng" dirty="0"/>
              <a:t>multiple scales</a:t>
            </a:r>
            <a:r>
              <a:rPr lang="en-US" dirty="0"/>
              <a:t> in one single pipeline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F0F42D-4F07-4A34-83E1-EC70D92A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91" y="3641106"/>
            <a:ext cx="5604317" cy="152407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783CDCA-0FD4-4598-B4BB-E58765F458F5}"/>
              </a:ext>
            </a:extLst>
          </p:cNvPr>
          <p:cNvGrpSpPr/>
          <p:nvPr/>
        </p:nvGrpSpPr>
        <p:grpSpPr>
          <a:xfrm>
            <a:off x="2111403" y="4902883"/>
            <a:ext cx="2858207" cy="1524076"/>
            <a:chOff x="2111403" y="4902883"/>
            <a:chExt cx="2858207" cy="15240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52CB29-77A8-47D9-B33B-956B6C318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1403" y="5404290"/>
              <a:ext cx="2858207" cy="1022669"/>
            </a:xfrm>
            <a:prstGeom prst="rect">
              <a:avLst/>
            </a:prstGeom>
          </p:spPr>
        </p:pic>
        <p:sp>
          <p:nvSpPr>
            <p:cNvPr id="6" name="右大括号 5">
              <a:extLst>
                <a:ext uri="{FF2B5EF4-FFF2-40B4-BE49-F238E27FC236}">
                  <a16:creationId xmlns:a16="http://schemas.microsoft.com/office/drawing/2014/main" id="{BF3CE83D-5C47-4FD1-AC5D-DFF9240AC184}"/>
                </a:ext>
              </a:extLst>
            </p:cNvPr>
            <p:cNvSpPr/>
            <p:nvPr/>
          </p:nvSpPr>
          <p:spPr>
            <a:xfrm rot="5400000">
              <a:off x="3555123" y="4496019"/>
              <a:ext cx="262300" cy="1076028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A19DD35-69EA-4148-BBF4-5CFE86316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7" y="3907195"/>
            <a:ext cx="1417091" cy="10972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0618FF-2131-40B7-B867-AB52A665B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99" y="3805603"/>
            <a:ext cx="1483568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BFDD5-48C5-47F8-B205-020933C5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hourglass network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F5694-E4A6-4737-9057-022BCCF7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Hourglass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captures and consolidates information across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multiple scales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one single pipeline</a:t>
            </a:r>
          </a:p>
          <a:p>
            <a:r>
              <a:rPr lang="en-US" b="1" dirty="0"/>
              <a:t>Stacked</a:t>
            </a:r>
            <a:r>
              <a:rPr lang="en-US" dirty="0"/>
              <a:t>: allow for reevaluation of initial estimates and features in </a:t>
            </a:r>
            <a:r>
              <a:rPr lang="en-US" u="sng" dirty="0"/>
              <a:t>multiple stages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F0F42D-4F07-4A34-83E1-EC70D92A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95" y="3630220"/>
            <a:ext cx="5604317" cy="152407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EEE0653-F2E3-4DC9-9893-6F91ED76C446}"/>
              </a:ext>
            </a:extLst>
          </p:cNvPr>
          <p:cNvGrpSpPr/>
          <p:nvPr/>
        </p:nvGrpSpPr>
        <p:grpSpPr>
          <a:xfrm>
            <a:off x="1873189" y="4973766"/>
            <a:ext cx="4878966" cy="1456774"/>
            <a:chOff x="1873189" y="4973766"/>
            <a:chExt cx="4878966" cy="14567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6D7EA9-3B5C-4E84-9E70-946ACA95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3189" y="5333260"/>
              <a:ext cx="983768" cy="109728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D46649C-444F-4214-BCEF-78F65767C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9822" y="5333260"/>
              <a:ext cx="990633" cy="109728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AE6B4EC-86C9-47FA-B1E7-9F8BF472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143" y="5333260"/>
              <a:ext cx="984012" cy="109728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B476446-3CA8-4A26-AE92-CCFED6825A2F}"/>
                </a:ext>
              </a:extLst>
            </p:cNvPr>
            <p:cNvSpPr txBox="1"/>
            <p:nvPr/>
          </p:nvSpPr>
          <p:spPr>
            <a:xfrm>
              <a:off x="4762430" y="548161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6EC9A4B-A1C9-4717-8202-6589EC01959E}"/>
                </a:ext>
              </a:extLst>
            </p:cNvPr>
            <p:cNvCxnSpPr/>
            <p:nvPr/>
          </p:nvCxnSpPr>
          <p:spPr>
            <a:xfrm>
              <a:off x="2378996" y="4973766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6C10662-995B-49CA-A4FD-702240A16896}"/>
                </a:ext>
              </a:extLst>
            </p:cNvPr>
            <p:cNvCxnSpPr/>
            <p:nvPr/>
          </p:nvCxnSpPr>
          <p:spPr>
            <a:xfrm>
              <a:off x="3453197" y="4973766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539B1F2-82AF-4CC9-984D-412303C8A416}"/>
                </a:ext>
              </a:extLst>
            </p:cNvPr>
            <p:cNvCxnSpPr/>
            <p:nvPr/>
          </p:nvCxnSpPr>
          <p:spPr>
            <a:xfrm>
              <a:off x="6258541" y="4973766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1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D0E46-3317-48E1-9EF5-C8738F5A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hourglass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7EBF9-C5A4-44CA-910B-0A9952A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Upsampling: nearest neighbor upsampling </a:t>
            </a:r>
          </a:p>
          <a:p>
            <a:r>
              <a:rPr lang="en-US" dirty="0"/>
              <a:t>Capture information at every scale</a:t>
            </a:r>
          </a:p>
          <a:p>
            <a:pPr lvl="1"/>
            <a:r>
              <a:rPr lang="en-US" dirty="0"/>
              <a:t>Low resolution: global understanding of the full body</a:t>
            </a:r>
          </a:p>
          <a:p>
            <a:pPr lvl="1"/>
            <a:r>
              <a:rPr lang="en-US" dirty="0"/>
              <a:t>High resolution: local features like faces and hands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236D43-A042-4B99-B4D5-3741F77A98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2494" y="3517824"/>
            <a:ext cx="5594277" cy="186239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CB2D1A6-1292-4E90-BE3E-653813C4A02C}"/>
              </a:ext>
            </a:extLst>
          </p:cNvPr>
          <p:cNvGrpSpPr/>
          <p:nvPr/>
        </p:nvGrpSpPr>
        <p:grpSpPr>
          <a:xfrm>
            <a:off x="3928101" y="5195440"/>
            <a:ext cx="3069820" cy="1456015"/>
            <a:chOff x="3928101" y="5195440"/>
            <a:chExt cx="3069820" cy="145601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F5C6ECE-5345-431A-AED3-83A4950E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8101" y="5590899"/>
              <a:ext cx="301530" cy="2651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0CC6EC1-73E6-4889-99AF-D402A606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7116" y="5582233"/>
              <a:ext cx="502545" cy="44189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916EF8-DF9D-49F9-8788-C0EA5E7A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6828" y="5590891"/>
              <a:ext cx="804076" cy="70704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08B4BE-DDAE-4DBF-80B2-79367305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1800" y="5590892"/>
              <a:ext cx="1206121" cy="1060563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CD6C86D-108D-4BBD-967B-A5F1C3F1EEC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55392" y="5195440"/>
              <a:ext cx="0" cy="265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F54DDFB-9BF5-4A00-A120-43F4A9963F0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665000" y="5195440"/>
              <a:ext cx="0" cy="265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604BC50-D72C-415D-8598-C4DC10CC945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283831" y="5195440"/>
              <a:ext cx="0" cy="265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EBEF670-B33F-4C2C-B32A-03A71A9A07E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5655" y="5195440"/>
              <a:ext cx="0" cy="265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518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DDBE0-C903-42BC-ABA2-C29DFD89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previous CNN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16600-2107-40C4-971C-09E9B98F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for classification</a:t>
            </a:r>
          </a:p>
          <a:p>
            <a:pPr lvl="1"/>
            <a:r>
              <a:rPr lang="en-US" dirty="0"/>
              <a:t>Image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Categories</a:t>
            </a:r>
          </a:p>
          <a:p>
            <a:pPr lvl="1"/>
            <a:r>
              <a:rPr lang="en-US" dirty="0"/>
              <a:t>Convolutional layers; fully connected layers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CC29D3-D498-4C93-B169-294316852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7" y="3429000"/>
            <a:ext cx="7310350" cy="249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9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D0E46-3317-48E1-9EF5-C8738F5A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hourglass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7EBF9-C5A4-44CA-910B-0A9952A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: nearest neighbor </a:t>
            </a:r>
            <a:r>
              <a:rPr lang="en-US" dirty="0" err="1"/>
              <a:t>upsampling</a:t>
            </a:r>
            <a:r>
              <a:rPr lang="en-US" dirty="0"/>
              <a:t> </a:t>
            </a:r>
          </a:p>
          <a:p>
            <a:r>
              <a:rPr lang="en-US" dirty="0"/>
              <a:t>Capture information at every scale</a:t>
            </a:r>
          </a:p>
          <a:p>
            <a:pPr lvl="1"/>
            <a:r>
              <a:rPr lang="en-US" dirty="0"/>
              <a:t>Low resolution: global understanding of the full body</a:t>
            </a:r>
          </a:p>
          <a:p>
            <a:pPr lvl="1"/>
            <a:r>
              <a:rPr lang="en-US" dirty="0"/>
              <a:t>High resolution: local features like faces and hands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5C6ECE-5345-431A-AED3-83A4950E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90" y="5583228"/>
            <a:ext cx="1247879" cy="1097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236D43-A042-4B99-B4D5-3741F77A98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0874" y="3558311"/>
            <a:ext cx="5375981" cy="17897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CC6EC1-73E6-4889-99AF-D402A606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179" y="5583228"/>
            <a:ext cx="1247879" cy="10972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916EF8-DF9D-49F9-8788-C0EA5E7A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411" y="5583228"/>
            <a:ext cx="1247879" cy="10972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08B4BE-DDAE-4DBF-80B2-793673056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644" y="5583228"/>
            <a:ext cx="1247879" cy="109728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CD6C86D-108D-4BBD-967B-A5F1C3F1EECF}"/>
              </a:ext>
            </a:extLst>
          </p:cNvPr>
          <p:cNvCxnSpPr>
            <a:cxnSpLocks/>
          </p:cNvCxnSpPr>
          <p:nvPr/>
        </p:nvCxnSpPr>
        <p:spPr>
          <a:xfrm flipH="1">
            <a:off x="2729302" y="5001193"/>
            <a:ext cx="1481227" cy="44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F54DDFB-9BF5-4A00-A120-43F4A9963F0E}"/>
              </a:ext>
            </a:extLst>
          </p:cNvPr>
          <p:cNvCxnSpPr>
            <a:cxnSpLocks/>
          </p:cNvCxnSpPr>
          <p:nvPr/>
        </p:nvCxnSpPr>
        <p:spPr>
          <a:xfrm flipH="1">
            <a:off x="4114181" y="5101455"/>
            <a:ext cx="717519" cy="38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604BC50-D72C-415D-8598-C4DC10CC9453}"/>
              </a:ext>
            </a:extLst>
          </p:cNvPr>
          <p:cNvCxnSpPr>
            <a:cxnSpLocks/>
          </p:cNvCxnSpPr>
          <p:nvPr/>
        </p:nvCxnSpPr>
        <p:spPr>
          <a:xfrm flipH="1">
            <a:off x="5358254" y="5101455"/>
            <a:ext cx="121783" cy="38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BEF670-B33F-4C2C-B32A-03A71A9A07ED}"/>
              </a:ext>
            </a:extLst>
          </p:cNvPr>
          <p:cNvCxnSpPr>
            <a:cxnSpLocks/>
          </p:cNvCxnSpPr>
          <p:nvPr/>
        </p:nvCxnSpPr>
        <p:spPr>
          <a:xfrm>
            <a:off x="6089642" y="5101455"/>
            <a:ext cx="522340" cy="38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11A65EB2-40C8-43AD-B93E-70540794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43" y="5583228"/>
            <a:ext cx="1247879" cy="10972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33B9B34-BF94-4F59-A2C8-2DE6F1775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43" y="5583228"/>
            <a:ext cx="1247879" cy="10972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25FF297-BE08-42DF-B264-1C8F54B0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543" y="5583228"/>
            <a:ext cx="1247879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01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1E4BA-20DB-4135-98CE-19811FC0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implementation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18041-D4FD-4708-A2E9-5F49D3F3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35" y="3170357"/>
            <a:ext cx="4226395" cy="1775301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BF74243-72E1-40FE-81A6-1E5AA261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Residual module: each box in the figure</a:t>
            </a:r>
          </a:p>
          <a:p>
            <a:pPr lvl="1"/>
            <a:r>
              <a:rPr lang="en-US" dirty="0"/>
              <a:t>Reduction step with 1*1 convolution</a:t>
            </a:r>
          </a:p>
          <a:p>
            <a:pPr lvl="1"/>
            <a:r>
              <a:rPr lang="en-US" dirty="0"/>
              <a:t>P</a:t>
            </a:r>
            <a:r>
              <a:rPr lang="en-US" altLang="zh-CN" dirty="0"/>
              <a:t>erformance increase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5CB5DC-8E10-4FF4-9DEE-75F2772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20" y="5132948"/>
            <a:ext cx="2948906" cy="1078535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AFBB7E8-B4B7-44D1-B959-F863098DEDFB}"/>
              </a:ext>
            </a:extLst>
          </p:cNvPr>
          <p:cNvSpPr/>
          <p:nvPr/>
        </p:nvSpPr>
        <p:spPr>
          <a:xfrm rot="5400000">
            <a:off x="2270084" y="4656082"/>
            <a:ext cx="152672" cy="337271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9C7C33-A5E9-4A38-B547-D3E91F30C82F}"/>
              </a:ext>
            </a:extLst>
          </p:cNvPr>
          <p:cNvSpPr/>
          <p:nvPr/>
        </p:nvSpPr>
        <p:spPr>
          <a:xfrm>
            <a:off x="2177787" y="4268632"/>
            <a:ext cx="337271" cy="4107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7EF2-FD2C-49CA-BE48-841BF81F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supervision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C91EB8-A969-4AD5-9903-D97E520A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Prediction of intermediate heatmaps</a:t>
            </a:r>
          </a:p>
          <a:p>
            <a:r>
              <a:rPr lang="en-US" dirty="0"/>
              <a:t>Loss for each hourglass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7D7595-3528-4A56-8CAD-A5772453F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14" y="2969102"/>
            <a:ext cx="6753764" cy="183666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AE83953-1A24-4EBF-AD5E-E8B1E5F4BF3E}"/>
              </a:ext>
            </a:extLst>
          </p:cNvPr>
          <p:cNvGrpSpPr/>
          <p:nvPr/>
        </p:nvGrpSpPr>
        <p:grpSpPr>
          <a:xfrm>
            <a:off x="2206686" y="4467235"/>
            <a:ext cx="5602030" cy="1205359"/>
            <a:chOff x="2206686" y="4467235"/>
            <a:chExt cx="5602030" cy="120535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69126D6-F165-48E0-AC16-EE7D844F56BC}"/>
                </a:ext>
              </a:extLst>
            </p:cNvPr>
            <p:cNvGrpSpPr/>
            <p:nvPr/>
          </p:nvGrpSpPr>
          <p:grpSpPr>
            <a:xfrm>
              <a:off x="2206686" y="4467235"/>
              <a:ext cx="5602030" cy="1205359"/>
              <a:chOff x="2206686" y="4467235"/>
              <a:chExt cx="5602030" cy="1205359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EFE9C3FE-D86B-44E5-8C5A-9F64E0B71499}"/>
                  </a:ext>
                </a:extLst>
              </p:cNvPr>
              <p:cNvCxnSpPr/>
              <p:nvPr/>
            </p:nvCxnSpPr>
            <p:spPr>
              <a:xfrm>
                <a:off x="2698595" y="4492839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AB21C6C-3326-4483-B975-17F4990A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686" y="4849634"/>
                <a:ext cx="935910" cy="82296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60D1C19-869C-4C2E-B651-F6D84E315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162" y="4849634"/>
                <a:ext cx="935909" cy="82296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57EBE2-6800-4653-8BB8-62674396B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0611" y="4849634"/>
                <a:ext cx="935910" cy="82296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83D5EED-AAAA-4AF5-A86B-10A6BF62C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2806" y="4849634"/>
                <a:ext cx="935910" cy="822960"/>
              </a:xfrm>
              <a:prstGeom prst="rect">
                <a:avLst/>
              </a:prstGeom>
            </p:spPr>
          </p:pic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F26BCA77-D37C-493A-BA78-F5FFA2A7D1C8}"/>
                  </a:ext>
                </a:extLst>
              </p:cNvPr>
              <p:cNvCxnSpPr/>
              <p:nvPr/>
            </p:nvCxnSpPr>
            <p:spPr>
              <a:xfrm>
                <a:off x="3951531" y="4492839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3E6A5336-715B-4F9A-9101-B3568487F809}"/>
                  </a:ext>
                </a:extLst>
              </p:cNvPr>
              <p:cNvCxnSpPr/>
              <p:nvPr/>
            </p:nvCxnSpPr>
            <p:spPr>
              <a:xfrm>
                <a:off x="5187983" y="4492839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7599D752-69F3-456E-B002-C7629A9D6C76}"/>
                  </a:ext>
                </a:extLst>
              </p:cNvPr>
              <p:cNvCxnSpPr/>
              <p:nvPr/>
            </p:nvCxnSpPr>
            <p:spPr>
              <a:xfrm>
                <a:off x="7344799" y="4467235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1296CB8-BA17-4451-8078-8B5004977A01}"/>
                </a:ext>
              </a:extLst>
            </p:cNvPr>
            <p:cNvSpPr txBox="1"/>
            <p:nvPr/>
          </p:nvSpPr>
          <p:spPr>
            <a:xfrm>
              <a:off x="5946937" y="496691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D08EB3-9AD4-46C3-8B6B-BDA7E621D993}"/>
              </a:ext>
            </a:extLst>
          </p:cNvPr>
          <p:cNvGrpSpPr/>
          <p:nvPr/>
        </p:nvGrpSpPr>
        <p:grpSpPr>
          <a:xfrm>
            <a:off x="2563496" y="5736430"/>
            <a:ext cx="4888940" cy="568822"/>
            <a:chOff x="2563496" y="5736430"/>
            <a:chExt cx="4888940" cy="568822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18D1C29-CBCD-4A2F-9BB9-06FBE31DB318}"/>
                </a:ext>
              </a:extLst>
            </p:cNvPr>
            <p:cNvCxnSpPr/>
            <p:nvPr/>
          </p:nvCxnSpPr>
          <p:spPr>
            <a:xfrm>
              <a:off x="2681660" y="5763243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C545DDC-E506-4A4B-9BF2-D62B682A29A5}"/>
                </a:ext>
              </a:extLst>
            </p:cNvPr>
            <p:cNvCxnSpPr/>
            <p:nvPr/>
          </p:nvCxnSpPr>
          <p:spPr>
            <a:xfrm>
              <a:off x="3934596" y="5763243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6FB544A-85A3-4C12-B02B-6E7FF86C9223}"/>
                </a:ext>
              </a:extLst>
            </p:cNvPr>
            <p:cNvCxnSpPr/>
            <p:nvPr/>
          </p:nvCxnSpPr>
          <p:spPr>
            <a:xfrm>
              <a:off x="5171048" y="5763243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E023E2B-ABB3-4E02-97B2-6D52B1931E99}"/>
                </a:ext>
              </a:extLst>
            </p:cNvPr>
            <p:cNvCxnSpPr/>
            <p:nvPr/>
          </p:nvCxnSpPr>
          <p:spPr>
            <a:xfrm>
              <a:off x="7339153" y="5736430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FF3CFC8-304F-4301-9407-E4FE7C085A1B}"/>
                </a:ext>
              </a:extLst>
            </p:cNvPr>
            <p:cNvSpPr/>
            <p:nvPr/>
          </p:nvSpPr>
          <p:spPr>
            <a:xfrm>
              <a:off x="2563496" y="6078204"/>
              <a:ext cx="247529" cy="2270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02B425-F20A-4D3C-97BF-09041D79F2F8}"/>
                </a:ext>
              </a:extLst>
            </p:cNvPr>
            <p:cNvSpPr/>
            <p:nvPr/>
          </p:nvSpPr>
          <p:spPr>
            <a:xfrm>
              <a:off x="3809640" y="6078204"/>
              <a:ext cx="247529" cy="2270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F08A959-CA60-4389-A48B-02945EB0F2AE}"/>
                </a:ext>
              </a:extLst>
            </p:cNvPr>
            <p:cNvSpPr/>
            <p:nvPr/>
          </p:nvSpPr>
          <p:spPr>
            <a:xfrm>
              <a:off x="5046092" y="6078204"/>
              <a:ext cx="247529" cy="2270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213B32C-320A-4767-AEBD-10B70A5CAE4C}"/>
                </a:ext>
              </a:extLst>
            </p:cNvPr>
            <p:cNvSpPr/>
            <p:nvPr/>
          </p:nvSpPr>
          <p:spPr>
            <a:xfrm>
              <a:off x="7204907" y="6078204"/>
              <a:ext cx="247529" cy="2270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298E515-CB79-48C5-9EFD-327A94229B98}"/>
              </a:ext>
            </a:extLst>
          </p:cNvPr>
          <p:cNvSpPr txBox="1"/>
          <p:nvPr/>
        </p:nvSpPr>
        <p:spPr>
          <a:xfrm>
            <a:off x="924868" y="5988197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Losses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6D7A2F0-B77F-4CBA-836A-E07EBED8C172}"/>
              </a:ext>
            </a:extLst>
          </p:cNvPr>
          <p:cNvSpPr txBox="1"/>
          <p:nvPr/>
        </p:nvSpPr>
        <p:spPr>
          <a:xfrm>
            <a:off x="924866" y="4927745"/>
            <a:ext cx="1239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</a:t>
            </a:r>
          </a:p>
          <a:p>
            <a:r>
              <a:rPr lang="en-US" sz="2000" dirty="0"/>
              <a:t>heatmaps</a:t>
            </a:r>
          </a:p>
        </p:txBody>
      </p:sp>
    </p:spTree>
    <p:extLst>
      <p:ext uri="{BB962C8B-B14F-4D97-AF65-F5344CB8AC3E}">
        <p14:creationId xmlns:p14="http://schemas.microsoft.com/office/powerpoint/2010/main" val="8293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7EF2-FD2C-49CA-BE48-841BF81F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supervision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C91EB8-A969-4AD5-9903-D97E520A8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of intermediate heatmaps</a:t>
            </a:r>
          </a:p>
          <a:p>
            <a:r>
              <a:rPr lang="en-US" dirty="0"/>
              <a:t>Loss for each hourglass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46E48F0-BCC1-404A-BD31-E7CDC550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16" y="3275429"/>
            <a:ext cx="6409015" cy="188758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0B323FF-8EFD-4495-A3A8-A8307AFF554D}"/>
              </a:ext>
            </a:extLst>
          </p:cNvPr>
          <p:cNvGrpSpPr/>
          <p:nvPr/>
        </p:nvGrpSpPr>
        <p:grpSpPr>
          <a:xfrm>
            <a:off x="1875209" y="5490822"/>
            <a:ext cx="5532147" cy="639951"/>
            <a:chOff x="1875209" y="5490822"/>
            <a:chExt cx="5532147" cy="63995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7ED1819-F3ED-47D6-BB0A-C8D678A89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5209" y="5509729"/>
              <a:ext cx="361707" cy="62104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C198684-0508-4CC6-BF12-28A2B765B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6828" y="5490822"/>
              <a:ext cx="170617" cy="634693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3B2317D-7D98-4405-B2A5-5CDAB51F696C}"/>
                </a:ext>
              </a:extLst>
            </p:cNvPr>
            <p:cNvSpPr txBox="1"/>
            <p:nvPr/>
          </p:nvSpPr>
          <p:spPr>
            <a:xfrm>
              <a:off x="2417939" y="5637936"/>
              <a:ext cx="1758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1*1 convolution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3C55EFD-3661-4F6C-AFA0-A76AB5F32702}"/>
                </a:ext>
              </a:extLst>
            </p:cNvPr>
            <p:cNvSpPr txBox="1"/>
            <p:nvPr/>
          </p:nvSpPr>
          <p:spPr>
            <a:xfrm>
              <a:off x="5029203" y="5637936"/>
              <a:ext cx="2378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Predicted heatmaps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2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A655E-A54A-475A-85CA-D1BAAE9D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details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332D5-D4F6-441F-92AB-48770AEF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Network</a:t>
            </a:r>
          </a:p>
          <a:p>
            <a:pPr lvl="1"/>
            <a:r>
              <a:rPr lang="en-US" dirty="0"/>
              <a:t>All residual modules output 256 feature maps</a:t>
            </a:r>
          </a:p>
          <a:p>
            <a:pPr lvl="1"/>
            <a:r>
              <a:rPr lang="en-US" dirty="0"/>
              <a:t>Extra layers bring down size to 64*64, final output is also of 64*64</a:t>
            </a:r>
          </a:p>
          <a:p>
            <a:r>
              <a:rPr lang="en-US" dirty="0"/>
              <a:t>Two datasets</a:t>
            </a:r>
          </a:p>
          <a:p>
            <a:pPr lvl="1"/>
            <a:r>
              <a:rPr lang="en-US" dirty="0"/>
              <a:t>FLIC: 5003 images (3987 training, 1016 testing)</a:t>
            </a:r>
          </a:p>
          <a:p>
            <a:pPr lvl="1"/>
            <a:r>
              <a:rPr lang="en-US" dirty="0"/>
              <a:t>MPII Human Pose: 25k images</a:t>
            </a:r>
          </a:p>
          <a:p>
            <a:r>
              <a:rPr lang="en-US" dirty="0"/>
              <a:t>Preprocessing	</a:t>
            </a:r>
          </a:p>
          <a:p>
            <a:pPr lvl="1"/>
            <a:r>
              <a:rPr lang="en-US" dirty="0"/>
              <a:t>Resize to 256*256</a:t>
            </a:r>
          </a:p>
          <a:p>
            <a:pPr lvl="1"/>
            <a:r>
              <a:rPr lang="en-US" dirty="0"/>
              <a:t>Data augmentation: rotation, scaling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Torch7</a:t>
            </a:r>
          </a:p>
          <a:p>
            <a:pPr lvl="1"/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Learning rate: 2.5e-4, drop by factor 5 after plateau</a:t>
            </a:r>
          </a:p>
          <a:p>
            <a:pPr lvl="1"/>
            <a:r>
              <a:rPr lang="en-US" dirty="0"/>
              <a:t>3 days on a 12 GB </a:t>
            </a:r>
            <a:r>
              <a:rPr lang="en-US" dirty="0" err="1"/>
              <a:t>TitanX</a:t>
            </a:r>
            <a:r>
              <a:rPr lang="en-US" dirty="0"/>
              <a:t> GPU</a:t>
            </a:r>
          </a:p>
          <a:p>
            <a:pPr lvl="1"/>
            <a:r>
              <a:rPr lang="en-US" dirty="0"/>
              <a:t>Batch normalization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A94C81-B11F-4E23-AF0C-6F29DFCDD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918" y="847285"/>
            <a:ext cx="1912323" cy="13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6E7D8-1AA8-4673-BEFD-6720EA15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8632C5-AD53-4B92-A10B-846A22CF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Metric: percentage of correct </a:t>
            </a:r>
            <a:r>
              <a:rPr lang="en-US" dirty="0" err="1"/>
              <a:t>keypoints</a:t>
            </a:r>
            <a:r>
              <a:rPr lang="en-US" dirty="0"/>
              <a:t> (PCK)</a:t>
            </a:r>
          </a:p>
          <a:p>
            <a:pPr lvl="1"/>
            <a:r>
              <a:rPr lang="en-US" dirty="0"/>
              <a:t>The percentage of detections that fall within a normalized distance of the ground truth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3274F5-A2DC-4FAD-9472-6473BE55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9" y="3279225"/>
            <a:ext cx="4023710" cy="2642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06D5F8-24DC-499D-B8AA-5EB9648A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61" y="3428033"/>
            <a:ext cx="3465728" cy="24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6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CBCA9-F9F8-40F7-AE13-36C1FCCB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E1DAF4-483F-4941-97AD-7B346B8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60" y="1411910"/>
            <a:ext cx="8073483" cy="25987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C67D3E-AEB5-4C50-AC14-E94EA5CB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7" y="4312824"/>
            <a:ext cx="7359805" cy="198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8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58D48-2B20-4AD3-9268-6F78046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A69D56-F7F0-491A-803B-CB006BD15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of intermediate supervision</a:t>
            </a:r>
          </a:p>
          <a:p>
            <a:r>
              <a:rPr lang="en-US" dirty="0"/>
              <a:t>Effect of stacking hourglass modules together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633AFE-2A11-49C2-8E68-3401C13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07" y="3022206"/>
            <a:ext cx="8196146" cy="32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6DCFA-1231-47E5-9854-7559AA5C9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098AB-7F32-427F-B13B-6787ED4E5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40" y="1778229"/>
            <a:ext cx="8535920" cy="41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E220A-35DE-44B7-9ED1-894AB0A5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Follow-up work: Multi-Context Attention</a:t>
            </a:r>
            <a:r>
              <a:rPr lang="en-US" sz="3600" baseline="30000" dirty="0">
                <a:solidFill>
                  <a:srgbClr val="222222"/>
                </a:solidFill>
              </a:rPr>
              <a:t>4</a:t>
            </a:r>
            <a:endParaRPr 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BA2CB-116D-4AB3-9C5B-A8C0AA77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Multi-resolution attention</a:t>
            </a:r>
          </a:p>
          <a:p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C4D71-4330-4502-9106-7568AAEF5DA7}"/>
              </a:ext>
            </a:extLst>
          </p:cNvPr>
          <p:cNvSpPr/>
          <p:nvPr/>
        </p:nvSpPr>
        <p:spPr>
          <a:xfrm>
            <a:off x="868045" y="5976908"/>
            <a:ext cx="7407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4. Chu, Xiao, et al. "Multi-context attention for human pose estimation."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: 1702.07432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439797-6942-4042-896E-61B89315A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21" y="2328850"/>
            <a:ext cx="5502117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DDBE0-C903-42BC-ABA2-C29DFD89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previous CNN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16600-2107-40C4-971C-09E9B98F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Hourglass network</a:t>
            </a:r>
          </a:p>
          <a:p>
            <a:pPr lvl="1"/>
            <a:r>
              <a:rPr lang="en-US" dirty="0"/>
              <a:t>Image </a:t>
            </a:r>
            <a:r>
              <a:rPr lang="en-US" dirty="0">
                <a:sym typeface="Wingdings" panose="05000000000000000000" pitchFamily="2" charset="2"/>
              </a:rPr>
              <a:t> Image (segmentations, heatmaps, enhanced images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Solely convolution layers</a:t>
            </a:r>
          </a:p>
          <a:p>
            <a:pPr lvl="1"/>
            <a:r>
              <a:rPr lang="en-US" dirty="0"/>
              <a:t>First half: CNN without fully connected layers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8429C2-6C72-4047-9A08-F78395F628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5606" y="3856142"/>
            <a:ext cx="4691522" cy="193547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DB2E346-0ACE-4D8B-9E60-58FA91FCD305}"/>
              </a:ext>
            </a:extLst>
          </p:cNvPr>
          <p:cNvGrpSpPr/>
          <p:nvPr/>
        </p:nvGrpSpPr>
        <p:grpSpPr>
          <a:xfrm>
            <a:off x="1702282" y="5926549"/>
            <a:ext cx="3485762" cy="665014"/>
            <a:chOff x="1702282" y="5926549"/>
            <a:chExt cx="3485762" cy="665014"/>
          </a:xfrm>
        </p:grpSpPr>
        <p:sp>
          <p:nvSpPr>
            <p:cNvPr id="6" name="右大括号 5">
              <a:extLst>
                <a:ext uri="{FF2B5EF4-FFF2-40B4-BE49-F238E27FC236}">
                  <a16:creationId xmlns:a16="http://schemas.microsoft.com/office/drawing/2014/main" id="{B8340F48-AB03-49C4-B446-4CA682BB802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36644" y="4907504"/>
              <a:ext cx="204713" cy="2242803"/>
            </a:xfrm>
            <a:prstGeom prst="rightBrace">
              <a:avLst>
                <a:gd name="adj1" fmla="val 41116"/>
                <a:gd name="adj2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D969774-D4DA-4EEA-87E1-3F176B5848C0}"/>
                </a:ext>
              </a:extLst>
            </p:cNvPr>
            <p:cNvSpPr/>
            <p:nvPr/>
          </p:nvSpPr>
          <p:spPr>
            <a:xfrm>
              <a:off x="1702282" y="6222231"/>
              <a:ext cx="34857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CNN without fully connected layers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9D9E770-C9E3-472C-AE29-139DAE8C2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" t="15557" r="79379" b="39777"/>
          <a:stretch/>
        </p:blipFill>
        <p:spPr>
          <a:xfrm>
            <a:off x="671200" y="4891947"/>
            <a:ext cx="1080339" cy="7315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499055-AD36-49CA-A832-44FB00824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803" t="7518" r="588" b="39910"/>
          <a:stretch/>
        </p:blipFill>
        <p:spPr>
          <a:xfrm>
            <a:off x="6931199" y="3956056"/>
            <a:ext cx="1086831" cy="8046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69EADE-88E0-4564-8AB7-578042F1B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199" y="5797548"/>
            <a:ext cx="1082814" cy="73152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9E7298-FD31-4DFA-AB07-67A8C3DFF179}"/>
              </a:ext>
            </a:extLst>
          </p:cNvPr>
          <p:cNvGrpSpPr>
            <a:grpSpLocks noChangeAspect="1"/>
          </p:cNvGrpSpPr>
          <p:nvPr/>
        </p:nvGrpSpPr>
        <p:grpSpPr>
          <a:xfrm>
            <a:off x="6940571" y="4913378"/>
            <a:ext cx="1080339" cy="731520"/>
            <a:chOff x="2220699" y="3927927"/>
            <a:chExt cx="1620507" cy="109728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FF6AF5E-A2F4-44ED-A09D-34ED89BAC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220699" y="3927927"/>
              <a:ext cx="1620507" cy="1097280"/>
            </a:xfrm>
            <a:prstGeom prst="rect">
              <a:avLst/>
            </a:prstGeom>
          </p:spPr>
        </p:pic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D44AF97-2170-4BBF-B80E-F6406E1D228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71084" y="4436333"/>
              <a:ext cx="80467" cy="804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42D028D-2F0E-42C5-AA13-D76D6CE703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51372" y="4613117"/>
              <a:ext cx="80467" cy="804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FCF19FE-0A85-45A2-BBD0-CE601D7611C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585740" y="4747229"/>
              <a:ext cx="80467" cy="8046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0DC036A-72F6-4FC4-980C-4E9294E1DF2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030748" y="4716749"/>
              <a:ext cx="80467" cy="8046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A8D71E2-34FD-4BF8-88B1-81E2E021764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22316" y="4168109"/>
              <a:ext cx="80467" cy="8046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5F367C3-9C28-494F-92CD-095150F8C2F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786908" y="4168109"/>
              <a:ext cx="80467" cy="8046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84598EF-45E8-44ED-9C29-9D6617875F2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341644" y="4393661"/>
              <a:ext cx="80467" cy="8046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55444EA-556C-48CA-85CA-521EE90E84E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811292" y="4759421"/>
              <a:ext cx="80467" cy="8046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EB53C3C-70D3-4A0C-807C-D5FCF722CB6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189244" y="4759421"/>
              <a:ext cx="80467" cy="8046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4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E220A-35DE-44B7-9ED1-894AB0A5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Follow-up work: Multi-Context Attention</a:t>
            </a:r>
            <a:r>
              <a:rPr lang="en-US" sz="3600" baseline="30000" dirty="0">
                <a:solidFill>
                  <a:srgbClr val="222222"/>
                </a:solidFill>
              </a:rPr>
              <a:t>4</a:t>
            </a:r>
            <a:endParaRPr 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BA2CB-116D-4AB3-9C5B-A8C0AA77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Multi-semantic attention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F013B8-2C13-4430-A002-EA61B370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" y="2380457"/>
            <a:ext cx="6341110" cy="35964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B5C4D71-4330-4502-9106-7568AAEF5DA7}"/>
              </a:ext>
            </a:extLst>
          </p:cNvPr>
          <p:cNvSpPr/>
          <p:nvPr/>
        </p:nvSpPr>
        <p:spPr>
          <a:xfrm>
            <a:off x="868045" y="5976908"/>
            <a:ext cx="7407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4. Chu, Xiao, et al. "Multi-context attention for human pose estimation."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: 1702.07432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75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578" y="2258423"/>
            <a:ext cx="7772400" cy="1509960"/>
          </a:xfrm>
        </p:spPr>
        <p:txBody>
          <a:bodyPr>
            <a:normAutofit/>
          </a:bodyPr>
          <a:lstStyle/>
          <a:p>
            <a:r>
              <a:rPr lang="en-US" sz="3600" dirty="0"/>
              <a:t>Other applications of hourglass network</a:t>
            </a:r>
            <a:endParaRPr lang="en-U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2135628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378" y="1110343"/>
            <a:ext cx="7772400" cy="1509960"/>
          </a:xfrm>
        </p:spPr>
        <p:txBody>
          <a:bodyPr>
            <a:normAutofit/>
          </a:bodyPr>
          <a:lstStyle/>
          <a:p>
            <a:r>
              <a:rPr lang="en-US" sz="3600" dirty="0"/>
              <a:t>Learning to Simplify: Fully Convolutional Networks for </a:t>
            </a:r>
            <a:r>
              <a:rPr lang="en-US" sz="3600" u="sng" dirty="0"/>
              <a:t>Rough Sketch Cleanup</a:t>
            </a:r>
            <a:r>
              <a:rPr lang="en-US" sz="3600" baseline="30000" dirty="0"/>
              <a:t>5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DDE7E-57A1-4E12-A5F9-9F2BF5153926}"/>
              </a:ext>
            </a:extLst>
          </p:cNvPr>
          <p:cNvSpPr txBox="1"/>
          <p:nvPr/>
        </p:nvSpPr>
        <p:spPr>
          <a:xfrm>
            <a:off x="994300" y="5894773"/>
            <a:ext cx="72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5. Simo-Serra, Edgar, et al. "Learning to simplify: fully convolutional networks for rough sketch cleanup." ACM Transactions on Graphics (TOG) 35.4 (2016): 121.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19E23F-CD1C-4B11-A9CC-B5D4F3C6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3059012"/>
            <a:ext cx="7396264" cy="25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4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85" y="1698171"/>
            <a:ext cx="7772400" cy="987446"/>
          </a:xfrm>
        </p:spPr>
        <p:txBody>
          <a:bodyPr>
            <a:normAutofit/>
          </a:bodyPr>
          <a:lstStyle/>
          <a:p>
            <a:r>
              <a:rPr lang="en-US" sz="4800" u="sng" dirty="0"/>
              <a:t>Deep Video Deblurring</a:t>
            </a:r>
            <a:r>
              <a:rPr lang="en-US" sz="4800" baseline="30000" dirty="0"/>
              <a:t>6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DDE7E-57A1-4E12-A5F9-9F2BF5153926}"/>
              </a:ext>
            </a:extLst>
          </p:cNvPr>
          <p:cNvSpPr txBox="1"/>
          <p:nvPr/>
        </p:nvSpPr>
        <p:spPr>
          <a:xfrm>
            <a:off x="1305123" y="6121883"/>
            <a:ext cx="665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6. Su, </a:t>
            </a:r>
            <a:r>
              <a:rPr lang="en-US" sz="1400" dirty="0" err="1"/>
              <a:t>Shuochen</a:t>
            </a:r>
            <a:r>
              <a:rPr lang="en-US" sz="1400" dirty="0"/>
              <a:t>, et al. "Deep video deblurring." </a:t>
            </a:r>
            <a:r>
              <a:rPr lang="en-US" sz="1400" dirty="0" err="1"/>
              <a:t>arXiv</a:t>
            </a:r>
            <a:r>
              <a:rPr lang="en-US" sz="1400" dirty="0"/>
              <a:t> preprint arXiv:1611.08387 (2016).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C4CA-6CDD-4274-9887-B35757C4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86" y="3492265"/>
            <a:ext cx="5713781" cy="151087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C40CCC-1938-42FA-9E55-5DB9EDA8E3D7}"/>
              </a:ext>
            </a:extLst>
          </p:cNvPr>
          <p:cNvGrpSpPr/>
          <p:nvPr/>
        </p:nvGrpSpPr>
        <p:grpSpPr>
          <a:xfrm>
            <a:off x="92895" y="3816065"/>
            <a:ext cx="1557788" cy="782642"/>
            <a:chOff x="3793106" y="1072864"/>
            <a:chExt cx="1557788" cy="7826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6FEC6EF-6329-408B-9A80-72C4B41E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3106" y="1072864"/>
              <a:ext cx="851990" cy="782642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5563B6B-C63D-43E6-83B6-4C47EBAD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8318" y="1082771"/>
              <a:ext cx="847036" cy="772735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228E708-6CC9-4FD9-BD6C-986834E5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8576" y="1072864"/>
              <a:ext cx="851990" cy="782642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968D2BA-6F6E-4046-B4E6-6BC333444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3787" y="1082771"/>
              <a:ext cx="856943" cy="772735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DBD644-26F8-471B-B17C-20E51CDCF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93951" y="1072864"/>
              <a:ext cx="856943" cy="782642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0AC5EC6-5FF9-4923-9CD7-80567C9D0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2578" y="3690027"/>
            <a:ext cx="856507" cy="786384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82291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ADF69-0087-438C-9BCE-50100B7A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130A2-3282-49A0-AEEF-0EB0CE6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Hourglass Networks: a neural network architecture</a:t>
            </a:r>
          </a:p>
          <a:p>
            <a:r>
              <a:rPr lang="en-US" dirty="0"/>
              <a:t>Applied to dense prediction problems, such as segmentation, pose estimation, enhancement</a:t>
            </a:r>
          </a:p>
          <a:p>
            <a:r>
              <a:rPr lang="en-US" dirty="0"/>
              <a:t>Skip layers: economic mechanism to consolidate local and global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302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B2550-2D1D-4C92-BA78-AB090A20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F0881-0FBE-40DC-861C-C54DFA207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                       Thanks!</a:t>
            </a:r>
          </a:p>
        </p:txBody>
      </p:sp>
    </p:spTree>
    <p:extLst>
      <p:ext uri="{BB962C8B-B14F-4D97-AF65-F5344CB8AC3E}">
        <p14:creationId xmlns:p14="http://schemas.microsoft.com/office/powerpoint/2010/main" val="334075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EC083-1129-4C30-AEBB-4F288655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hourglass network applied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1FA09-4E43-419E-8F91-455111C20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spatially dense prediction tasks</a:t>
            </a:r>
          </a:p>
          <a:p>
            <a:pPr lvl="1"/>
            <a:r>
              <a:rPr lang="en-US" dirty="0"/>
              <a:t>Semantic segmentation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Pose estimation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Deblurring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/>
              <a:t>…… </a:t>
            </a:r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DE4F19-DD31-414C-A419-7FCD6E1ACA65}"/>
              </a:ext>
            </a:extLst>
          </p:cNvPr>
          <p:cNvSpPr txBox="1"/>
          <p:nvPr/>
        </p:nvSpPr>
        <p:spPr>
          <a:xfrm>
            <a:off x="628650" y="5597117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1. Long, Jonathan, Evan </a:t>
            </a:r>
            <a:r>
              <a:rPr lang="en-US" sz="1400" dirty="0" err="1"/>
              <a:t>Shelhamer</a:t>
            </a:r>
            <a:r>
              <a:rPr lang="en-US" sz="1400" dirty="0"/>
              <a:t>, and Trevor Darrell. "Fully convolutional networks for semantic segmentation.” CVPR 2015.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6188ED-EAF3-4B2F-B357-7BC28AFC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60" y="3925452"/>
            <a:ext cx="2901969" cy="15491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AFE603-9CC3-4698-AF9C-734429222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3" y="4079853"/>
            <a:ext cx="4561077" cy="1240369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0EBE879-4A9C-43A4-988D-09B955E28E02}"/>
              </a:ext>
            </a:extLst>
          </p:cNvPr>
          <p:cNvGrpSpPr/>
          <p:nvPr/>
        </p:nvGrpSpPr>
        <p:grpSpPr>
          <a:xfrm>
            <a:off x="3556000" y="2580641"/>
            <a:ext cx="5211817" cy="1440974"/>
            <a:chOff x="905695" y="2430526"/>
            <a:chExt cx="8376190" cy="151087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BB62CF9-F2EB-4551-B593-C1B33477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1686" y="2430526"/>
              <a:ext cx="5713781" cy="1510879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6B305B6-F2F0-4708-B03E-31B8462D7198}"/>
                </a:ext>
              </a:extLst>
            </p:cNvPr>
            <p:cNvGrpSpPr/>
            <p:nvPr/>
          </p:nvGrpSpPr>
          <p:grpSpPr>
            <a:xfrm>
              <a:off x="905695" y="2754326"/>
              <a:ext cx="1557788" cy="782642"/>
              <a:chOff x="3793106" y="1072864"/>
              <a:chExt cx="1557788" cy="782642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774123A-CCF8-41FF-A7D7-68AAA1657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3106" y="1072864"/>
                <a:ext cx="851990" cy="782642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E21E4B35-9934-4E74-8AED-613B2A14E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8318" y="1082771"/>
                <a:ext cx="847036" cy="772735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33C1296-CF60-4FA5-A23C-FA26DB657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8576" y="1072864"/>
                <a:ext cx="851990" cy="782642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1C8A66B-5CEF-47F8-8311-3539BA8B4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3787" y="1082771"/>
                <a:ext cx="856943" cy="772735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441E5E1-16CE-4352-A348-B62D9B407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93951" y="1072864"/>
                <a:ext cx="856943" cy="782642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275551-FA7D-4B85-86BC-FF5EFD67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25378" y="2628288"/>
              <a:ext cx="856507" cy="786384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F841FF9-C3B2-4615-A6A1-41ABE365A768}"/>
              </a:ext>
            </a:extLst>
          </p:cNvPr>
          <p:cNvSpPr txBox="1"/>
          <p:nvPr/>
        </p:nvSpPr>
        <p:spPr>
          <a:xfrm>
            <a:off x="624371" y="6467037"/>
            <a:ext cx="788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3. Su, </a:t>
            </a:r>
            <a:r>
              <a:rPr lang="en-US" sz="1400" dirty="0" err="1"/>
              <a:t>Shuochen</a:t>
            </a:r>
            <a:r>
              <a:rPr lang="en-US" sz="1400" dirty="0"/>
              <a:t>, et al. "Deep video deblurring." </a:t>
            </a:r>
            <a:r>
              <a:rPr lang="en-US" sz="1400" dirty="0" err="1"/>
              <a:t>arXiv</a:t>
            </a:r>
            <a:r>
              <a:rPr lang="en-US" sz="1400" dirty="0"/>
              <a:t> preprint arXiv:1611.08387 (2016).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D2BAB47-C3AA-4CF9-846D-C325AA2FE7FE}"/>
              </a:ext>
            </a:extLst>
          </p:cNvPr>
          <p:cNvSpPr txBox="1"/>
          <p:nvPr/>
        </p:nvSpPr>
        <p:spPr>
          <a:xfrm>
            <a:off x="628650" y="6040127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2. Newell, Alejandro, </a:t>
            </a:r>
            <a:r>
              <a:rPr lang="en-US" sz="1400" dirty="0" err="1"/>
              <a:t>Kaiyu</a:t>
            </a:r>
            <a:r>
              <a:rPr lang="en-US" sz="1400" dirty="0"/>
              <a:t> Yang, and Jia Deng. “Stacked hourglass networks for human pose estimation.” ECCV 2016.</a:t>
            </a:r>
          </a:p>
        </p:txBody>
      </p:sp>
    </p:spTree>
    <p:extLst>
      <p:ext uri="{BB962C8B-B14F-4D97-AF65-F5344CB8AC3E}">
        <p14:creationId xmlns:p14="http://schemas.microsoft.com/office/powerpoint/2010/main" val="367032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79017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Fully Convolutional Networks for </a:t>
            </a:r>
            <a:r>
              <a:rPr lang="en-US" sz="4800" u="sng" dirty="0"/>
              <a:t>Semantic Segmentation</a:t>
            </a:r>
            <a:r>
              <a:rPr lang="en-US" sz="4800" baseline="30000" dirty="0"/>
              <a:t>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DDE7E-57A1-4E12-A5F9-9F2BF5153926}"/>
              </a:ext>
            </a:extLst>
          </p:cNvPr>
          <p:cNvSpPr txBox="1"/>
          <p:nvPr/>
        </p:nvSpPr>
        <p:spPr>
          <a:xfrm>
            <a:off x="994300" y="5894773"/>
            <a:ext cx="72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1. Long, Jonathan, Evan </a:t>
            </a:r>
            <a:r>
              <a:rPr lang="en-US" sz="1400" dirty="0" err="1"/>
              <a:t>Shelhamer</a:t>
            </a:r>
            <a:r>
              <a:rPr lang="en-US" sz="1400" dirty="0"/>
              <a:t>, and Trevor Darrell. "Fully convolutional networks for semantic segmentation." CVPR 2015.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EEC7B9-4AC1-4F19-9167-4BF0968E84F5}"/>
              </a:ext>
            </a:extLst>
          </p:cNvPr>
          <p:cNvGrpSpPr/>
          <p:nvPr/>
        </p:nvGrpSpPr>
        <p:grpSpPr>
          <a:xfrm>
            <a:off x="345439" y="3713257"/>
            <a:ext cx="7971756" cy="1555157"/>
            <a:chOff x="345439" y="3723417"/>
            <a:chExt cx="7971756" cy="155515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832E9B5-B081-4F2A-881F-00B7EA54F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345439" y="4064000"/>
              <a:ext cx="1682355" cy="113915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70676A-C16F-43AE-AD2D-8DB251652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5355" y="3723417"/>
              <a:ext cx="5831840" cy="1555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15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C948-1E67-4F0F-A4DE-29DFC27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354AA-04E3-44C4-A932-44B73AC5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convolution: no fully connected layers </a:t>
            </a:r>
          </a:p>
          <a:p>
            <a:r>
              <a:rPr lang="en-US" dirty="0"/>
              <a:t>Symmetric architecture: convolution + upsampling</a:t>
            </a:r>
          </a:p>
          <a:p>
            <a:r>
              <a:rPr lang="en-US" dirty="0"/>
              <a:t>Skip layers: preserve spatial information at each scale</a:t>
            </a:r>
          </a:p>
          <a:p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1AD923-C17E-4DF8-8E86-BD5F5EEE7212}"/>
              </a:ext>
            </a:extLst>
          </p:cNvPr>
          <p:cNvGrpSpPr/>
          <p:nvPr/>
        </p:nvGrpSpPr>
        <p:grpSpPr>
          <a:xfrm>
            <a:off x="834692" y="4001294"/>
            <a:ext cx="7414166" cy="1650921"/>
            <a:chOff x="834692" y="4001294"/>
            <a:chExt cx="7414166" cy="16509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833D-1C82-4DDA-8B95-0EC2C59EF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80CDFF4-8B84-4F82-A45B-0EC1391E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679F3C0-C5AC-485A-99E4-7068DE4C9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6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C948-1E67-4F0F-A4DE-29DFC27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354AA-04E3-44C4-A932-44B73AC5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convolution: no fully connected layers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Symmetric architecture: convolution + upsampling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Skip layers: preserve spatial information at each scale</a:t>
            </a:r>
          </a:p>
          <a:p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82B2BD-A48C-4141-B02C-BBB6EE30F2C5}"/>
              </a:ext>
            </a:extLst>
          </p:cNvPr>
          <p:cNvGrpSpPr/>
          <p:nvPr/>
        </p:nvGrpSpPr>
        <p:grpSpPr>
          <a:xfrm>
            <a:off x="834692" y="4001294"/>
            <a:ext cx="7414166" cy="1650921"/>
            <a:chOff x="834692" y="4001294"/>
            <a:chExt cx="7414166" cy="16509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243DE49-A193-4EC2-ABEC-0D622A83B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BC635A5-C622-48C9-B82D-B07AAAA8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72070C5-081B-4C9D-A4F0-BA0061E2D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36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6955</TotalTime>
  <Words>1406</Words>
  <Application>Microsoft Office PowerPoint</Application>
  <PresentationFormat>全屏显示(4:3)</PresentationFormat>
  <Paragraphs>252</Paragraphs>
  <Slides>55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等线</vt:lpstr>
      <vt:lpstr>等线 Light</vt:lpstr>
      <vt:lpstr>Arial</vt:lpstr>
      <vt:lpstr>Calibri</vt:lpstr>
      <vt:lpstr>Calibri Light</vt:lpstr>
      <vt:lpstr>Times New Roman</vt:lpstr>
      <vt:lpstr>Wingdings</vt:lpstr>
      <vt:lpstr>Office 主题​​</vt:lpstr>
      <vt:lpstr>Hourglass Networks</vt:lpstr>
      <vt:lpstr>What is hourglass network</vt:lpstr>
      <vt:lpstr>What is hourglass network</vt:lpstr>
      <vt:lpstr>Compared to previous CNN</vt:lpstr>
      <vt:lpstr>Compared to previous CNN</vt:lpstr>
      <vt:lpstr>How is hourglass network applied</vt:lpstr>
      <vt:lpstr>Fully Convolutional Networks for Semantic Segmentation1</vt:lpstr>
      <vt:lpstr>Network architecture</vt:lpstr>
      <vt:lpstr>Network architecture</vt:lpstr>
      <vt:lpstr>Fully convolution</vt:lpstr>
      <vt:lpstr>Network architecture</vt:lpstr>
      <vt:lpstr>Convolution + upsampling</vt:lpstr>
      <vt:lpstr>Convolution + upsampling</vt:lpstr>
      <vt:lpstr>Convolution + upsampling</vt:lpstr>
      <vt:lpstr>How to perform upsampling</vt:lpstr>
      <vt:lpstr>How to perform upsampling</vt:lpstr>
      <vt:lpstr>How to perform upsampling</vt:lpstr>
      <vt:lpstr>How to perform upsampling</vt:lpstr>
      <vt:lpstr>How to perform upsampling</vt:lpstr>
      <vt:lpstr>Network architecture</vt:lpstr>
      <vt:lpstr>Skip layers</vt:lpstr>
      <vt:lpstr>Training phases</vt:lpstr>
      <vt:lpstr>Training phases</vt:lpstr>
      <vt:lpstr>Training phases</vt:lpstr>
      <vt:lpstr>Training phases</vt:lpstr>
      <vt:lpstr>Output from different phases</vt:lpstr>
      <vt:lpstr>Results</vt:lpstr>
      <vt:lpstr>Results</vt:lpstr>
      <vt:lpstr>Results</vt:lpstr>
      <vt:lpstr>Follow-up works: DeconvNet2</vt:lpstr>
      <vt:lpstr>Follow-up works: DeconvNet2</vt:lpstr>
      <vt:lpstr>Follow-up works: Segnet3</vt:lpstr>
      <vt:lpstr>Follow-up works: Segnet3</vt:lpstr>
      <vt:lpstr>Stacked Hourglass Networks for Human Pose Estimation1</vt:lpstr>
      <vt:lpstr>What is pose estimation</vt:lpstr>
      <vt:lpstr>Application of pose estimation</vt:lpstr>
      <vt:lpstr>Stacked hourglass network</vt:lpstr>
      <vt:lpstr>Stacked hourglass network</vt:lpstr>
      <vt:lpstr>Single hourglass</vt:lpstr>
      <vt:lpstr>Single hourglass</vt:lpstr>
      <vt:lpstr>Layer implementation</vt:lpstr>
      <vt:lpstr>Intermediate supervision</vt:lpstr>
      <vt:lpstr>Intermediate supervision</vt:lpstr>
      <vt:lpstr>Training details</vt:lpstr>
      <vt:lpstr>Results</vt:lpstr>
      <vt:lpstr>Results</vt:lpstr>
      <vt:lpstr>Ablation experiments</vt:lpstr>
      <vt:lpstr>Ablation experiments</vt:lpstr>
      <vt:lpstr>Follow-up work: Multi-Context Attention4</vt:lpstr>
      <vt:lpstr>Follow-up work: Multi-Context Attention4</vt:lpstr>
      <vt:lpstr>Other applications of hourglass network</vt:lpstr>
      <vt:lpstr>Learning to Simplify: Fully Convolutional Networks for Rough Sketch Cleanup5</vt:lpstr>
      <vt:lpstr>Deep Video Deblurring6</vt:lpstr>
      <vt:lpstr>Conclusions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Catherine</dc:creator>
  <cp:lastModifiedBy>Catherine</cp:lastModifiedBy>
  <cp:revision>1099</cp:revision>
  <dcterms:created xsi:type="dcterms:W3CDTF">2017-08-07T08:24:18Z</dcterms:created>
  <dcterms:modified xsi:type="dcterms:W3CDTF">2017-08-17T07:51:53Z</dcterms:modified>
</cp:coreProperties>
</file>